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8"/>
  </p:notesMasterIdLst>
  <p:sldIdLst>
    <p:sldId id="256" r:id="rId2"/>
    <p:sldId id="266" r:id="rId3"/>
    <p:sldId id="267" r:id="rId4"/>
    <p:sldId id="257" r:id="rId5"/>
    <p:sldId id="273" r:id="rId6"/>
    <p:sldId id="259" r:id="rId7"/>
    <p:sldId id="258" r:id="rId8"/>
    <p:sldId id="261" r:id="rId9"/>
    <p:sldId id="265" r:id="rId10"/>
    <p:sldId id="270" r:id="rId11"/>
    <p:sldId id="271" r:id="rId12"/>
    <p:sldId id="272" r:id="rId13"/>
    <p:sldId id="260" r:id="rId14"/>
    <p:sldId id="269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E07116"/>
    <a:srgbClr val="FF99FF"/>
    <a:srgbClr val="00FFCC"/>
    <a:srgbClr val="00CC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836" autoAdjust="0"/>
  </p:normalViewPr>
  <p:slideViewPr>
    <p:cSldViewPr snapToGrid="0">
      <p:cViewPr varScale="1">
        <p:scale>
          <a:sx n="97" d="100"/>
          <a:sy n="97" d="100"/>
        </p:scale>
        <p:origin x="-11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 altLang="th-TH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 altLang="th-TH"/>
          </a:p>
        </p:txBody>
      </p:sp>
      <p:sp>
        <p:nvSpPr>
          <p:cNvPr id="614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text styles</a:t>
            </a:r>
          </a:p>
          <a:p>
            <a:pPr lvl="1"/>
            <a:r>
              <a:rPr lang="en-US" altLang="th-TH" smtClean="0"/>
              <a:t>Second level</a:t>
            </a:r>
          </a:p>
          <a:p>
            <a:pPr lvl="2"/>
            <a:r>
              <a:rPr lang="en-US" altLang="th-TH" smtClean="0"/>
              <a:t>Third level</a:t>
            </a:r>
          </a:p>
          <a:p>
            <a:pPr lvl="3"/>
            <a:r>
              <a:rPr lang="en-US" altLang="th-TH" smtClean="0"/>
              <a:t>Fourth level</a:t>
            </a:r>
          </a:p>
          <a:p>
            <a:pPr lvl="4"/>
            <a:r>
              <a:rPr lang="en-US" altLang="th-TH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 altLang="th-TH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fld id="{886FCA32-230D-4FC3-918F-2F6FB70F411B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533553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4893E-A9F7-4ED4-A596-A6941DFEA09C}" type="slidenum">
              <a:rPr lang="en-US" altLang="th-TH"/>
              <a:pPr/>
              <a:t>1</a:t>
            </a:fld>
            <a:endParaRPr lang="en-US" altLang="th-TH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th-TH" alt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22820-8B94-4F42-A9BB-80B038A206D1}" type="slidenum">
              <a:rPr lang="en-US" altLang="th-TH"/>
              <a:pPr/>
              <a:t>10</a:t>
            </a:fld>
            <a:endParaRPr lang="en-US" altLang="th-TH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th-TH" alt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1264F-841B-4AF6-AE86-7C3287642A2B}" type="slidenum">
              <a:rPr lang="en-US" altLang="th-TH"/>
              <a:pPr/>
              <a:t>11</a:t>
            </a:fld>
            <a:endParaRPr lang="en-US" altLang="th-TH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th-TH" alt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1264F-841B-4AF6-AE86-7C3287642A2B}" type="slidenum">
              <a:rPr lang="en-US" altLang="th-TH"/>
              <a:pPr/>
              <a:t>12</a:t>
            </a:fld>
            <a:endParaRPr lang="en-US" altLang="th-TH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th-TH" alt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A954C0-BA65-4D38-936F-305D32A881FF}" type="slidenum">
              <a:rPr lang="en-US" altLang="th-TH"/>
              <a:pPr/>
              <a:t>13</a:t>
            </a:fld>
            <a:endParaRPr lang="en-US" altLang="th-TH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th-TH" altLang="th-T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A954C0-BA65-4D38-936F-305D32A881FF}" type="slidenum">
              <a:rPr lang="en-US" altLang="th-TH"/>
              <a:pPr/>
              <a:t>14</a:t>
            </a:fld>
            <a:endParaRPr lang="en-US" altLang="th-TH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th-TH" altLang="th-T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A954C0-BA65-4D38-936F-305D32A881FF}" type="slidenum">
              <a:rPr lang="en-US" altLang="th-TH"/>
              <a:pPr/>
              <a:t>15</a:t>
            </a:fld>
            <a:endParaRPr lang="en-US" altLang="th-TH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th-TH" alt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A954C0-BA65-4D38-936F-305D32A881FF}" type="slidenum">
              <a:rPr lang="en-US" altLang="th-TH"/>
              <a:pPr/>
              <a:t>16</a:t>
            </a:fld>
            <a:endParaRPr lang="en-US" altLang="th-TH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th-TH" alt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1264F-841B-4AF6-AE86-7C3287642A2B}" type="slidenum">
              <a:rPr lang="en-US" altLang="th-TH"/>
              <a:pPr/>
              <a:t>2</a:t>
            </a:fld>
            <a:endParaRPr lang="en-US" altLang="th-TH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th-TH" alt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1264F-841B-4AF6-AE86-7C3287642A2B}" type="slidenum">
              <a:rPr lang="en-US" altLang="th-TH"/>
              <a:pPr/>
              <a:t>3</a:t>
            </a:fld>
            <a:endParaRPr lang="en-US" altLang="th-TH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th-TH" alt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4EF3F-0553-491F-AE30-2415A7BAB2B3}" type="slidenum">
              <a:rPr lang="en-US" altLang="th-TH"/>
              <a:pPr/>
              <a:t>4</a:t>
            </a:fld>
            <a:endParaRPr lang="en-US" altLang="th-TH"/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th-TH" alt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4EF3F-0553-491F-AE30-2415A7BAB2B3}" type="slidenum">
              <a:rPr lang="en-US" altLang="th-TH"/>
              <a:pPr/>
              <a:t>5</a:t>
            </a:fld>
            <a:endParaRPr lang="en-US" altLang="th-TH"/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th-TH" alt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F43F29-4A90-446B-A982-BD65C671B2C0}" type="slidenum">
              <a:rPr lang="en-US" altLang="th-TH"/>
              <a:pPr/>
              <a:t>6</a:t>
            </a:fld>
            <a:endParaRPr lang="en-US" altLang="th-TH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th-TH" alt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DB73C5-23AD-44C3-81D3-E61AFE5E4B84}" type="slidenum">
              <a:rPr lang="en-US" altLang="th-TH"/>
              <a:pPr/>
              <a:t>7</a:t>
            </a:fld>
            <a:endParaRPr lang="en-US" altLang="th-TH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th-TH" alt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CDED89-3011-405D-8F61-5E14AA8D2D04}" type="slidenum">
              <a:rPr lang="en-US" altLang="th-TH"/>
              <a:pPr/>
              <a:t>8</a:t>
            </a:fld>
            <a:endParaRPr lang="en-US" altLang="th-TH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th-TH" alt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22820-8B94-4F42-A9BB-80B038A206D1}" type="slidenum">
              <a:rPr lang="en-US" altLang="th-TH"/>
              <a:pPr/>
              <a:t>9</a:t>
            </a:fld>
            <a:endParaRPr lang="en-US" altLang="th-TH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th-TH" alt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 algn="r">
              <a:defRPr sz="3600"/>
            </a:lvl1pPr>
          </a:lstStyle>
          <a:p>
            <a:pPr lvl="0"/>
            <a:r>
              <a:rPr lang="en-US" altLang="th-TH" noProof="0" smtClean="0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2819400"/>
            <a:ext cx="5051425" cy="12954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th-TH" noProof="0" smtClean="0"/>
              <a:t>Click to edit Master subtitle style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42F66C5-475F-4DC3-8E99-3F3C0E8A5A54}" type="slidenum">
              <a:rPr lang="en-US" altLang="th-TH"/>
              <a:pPr/>
              <a:t>‹#›</a:t>
            </a:fld>
            <a:endParaRPr lang="en-US" altLang="th-TH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D7518-4DD6-4C89-AE9A-53790A489306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592843633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662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662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F87BD-CE1D-4E15-B973-ABB93581CFCC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908927434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05CEA-83C7-4AD8-972E-49627831DABC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123396198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A813C-93F5-4653-8B10-A1DF89147817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888327933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22220-6200-4F56-821D-8F046C118E3D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933997795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A2434-7E7A-40F1-A909-37ECC79972F4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739508316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01F3D-6A3A-42D5-9CEC-D1618DB11E92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972920434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E3757-D925-4B3D-B9C3-14D1BC079214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725451781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56EB0-03B5-40E0-9E7E-EE74A0D74261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417830704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31BEC-EAAD-4F48-829F-57ED2C952AA3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936426861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title style</a:t>
            </a:r>
            <a:endParaRPr lang="en-US" altLang="th-TH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395413"/>
            <a:ext cx="7010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text styles</a:t>
            </a:r>
          </a:p>
          <a:p>
            <a:pPr lvl="1"/>
            <a:r>
              <a:rPr lang="en-US" altLang="th-TH" smtClean="0"/>
              <a:t> Second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400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endParaRPr lang="en-US" altLang="th-TH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6413" y="6400800"/>
            <a:ext cx="2084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endParaRPr lang="en-US" altLang="th-TH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fld id="{F37693D0-52B9-4ADA-9132-2ABCD3899DA8}" type="slidenum">
              <a:rPr lang="en-US" altLang="th-TH"/>
              <a:pPr/>
              <a:t>‹#›</a:t>
            </a:fld>
            <a:endParaRPr lang="en-US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charset="-34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charset="-34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charset="-34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charset="-34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charset="-34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charset="-34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charset="-34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charset="-34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200" i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9768" y="1271025"/>
            <a:ext cx="8091948" cy="1143000"/>
          </a:xfrm>
        </p:spPr>
        <p:txBody>
          <a:bodyPr/>
          <a:lstStyle/>
          <a:p>
            <a:r>
              <a:rPr lang="th-TH" alt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ข้อเสนอแนะการจัดทำแผนยุทธศาสตร์พัฒนาด้านการศึกษา</a:t>
            </a:r>
            <a:r>
              <a:rPr lang="th-TH" altLang="th-TH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จังหวัดลำปาง</a:t>
            </a:r>
            <a:endParaRPr lang="en-US" altLang="th-TH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66736" y="5934587"/>
            <a:ext cx="3195483" cy="633361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th-TH" alt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มหาวิทยาลัยราชภัฏลำปาง</a:t>
            </a:r>
            <a:endParaRPr lang="en-US" altLang="th-TH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alt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ตัวชี้วัดความสำเร็จของแผน</a:t>
            </a:r>
            <a:endParaRPr lang="en-US" alt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9639" y="1159439"/>
            <a:ext cx="7300187" cy="4572000"/>
          </a:xfrm>
          <a:noFill/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๑.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ผล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คะแนนสอบ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PISA 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ในแต่ละ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วิชา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(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๕๓๐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)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๒.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ร้อยละที่เพิ่มขึ้นของคะแนนเฉลี่ยผลสัมฤทธิ์ทางการเรียนวิชาหลักระดับการศึกษาขั้นพื้นฐานจากการ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ทดสอบระดับชาติ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(O-net 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๕๐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% up, IMD 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เพิ่ม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&gt;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๒ อันดับ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)</a:t>
            </a:r>
            <a:endParaRPr lang="th-TH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๓.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ร้อยละคะแนนเฉลี่ยของผู้เรียนที่มีคุณธรรมจริยธรรม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(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๑๐๐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%)</a:t>
            </a:r>
            <a:endParaRPr lang="th-TH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๔.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ร้อยละคะแนนเฉลี่ยของผู้เรียนทุกระดับการศึกษามีความเป็นพลเมืองและพลโลก </a:t>
            </a:r>
            <a:endParaRPr lang="th-TH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๕.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สัดส่วนผู้เรียนระดับมัธยมศึกษาตอนปลายประเภทอาชีวศึกษาต่อสาย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สามัญ 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(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ร้อยละ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๗๐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/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๓๐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)</a:t>
            </a:r>
            <a:endParaRPr lang="th-TH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๖.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ร้อยละความพึงพอใจของนายจ้างผู้ประกอบการที่มีต่อ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ผู้สำเร็จ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การศึกษาระดับ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อาชีวศึกษา และระดับอุดมศึกษาที่ทำงานให้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(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๓๙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)</a:t>
            </a:r>
            <a:endParaRPr lang="th-TH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๗. 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ร้อยละของ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ผู้สำเร็จ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การศึกษาระดับ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อาชีวศึกษา และ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ระดับอุดมศึกษาได้งา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นทำ 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หรือประกอบอาชีพอิสระภายใน ๑ 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ปี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(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๙๐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%)</a:t>
            </a:r>
            <a:endParaRPr lang="th-TH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6605588" y="223838"/>
            <a:ext cx="213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453957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>
          <a:xfrm>
            <a:off x="1966452" y="304800"/>
            <a:ext cx="6528619" cy="838200"/>
          </a:xfrm>
        </p:spPr>
        <p:txBody>
          <a:bodyPr/>
          <a:lstStyle/>
          <a:p>
            <a:r>
              <a:rPr lang="th-TH" alt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ผลการทดสอบ </a:t>
            </a:r>
            <a:r>
              <a:rPr lang="en-US" alt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PISA 2015 </a:t>
            </a:r>
            <a:r>
              <a:rPr lang="th-TH" alt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ประเทศไทยอยู่ในอันดับ ๕๕</a:t>
            </a:r>
            <a:endParaRPr lang="en-US" alt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33" y="1592059"/>
            <a:ext cx="6349795" cy="461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170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>
          <a:xfrm>
            <a:off x="1807078" y="304800"/>
            <a:ext cx="6963296" cy="838200"/>
          </a:xfrm>
        </p:spPr>
        <p:txBody>
          <a:bodyPr/>
          <a:lstStyle/>
          <a:p>
            <a:r>
              <a:rPr lang="th-TH" alt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ขีดความสามารถในการแข่งขันด้านการศึกษา </a:t>
            </a:r>
            <a:r>
              <a:rPr lang="en-US" alt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IMD </a:t>
            </a:r>
            <a:r>
              <a:rPr lang="th-TH" alt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ปี ๒๕๖๐ ประเทศไทยอันดับที่ ๕๒ ลดลงจากปี ๒๕๕๙ ถึง ๔ อันดับ</a:t>
            </a:r>
            <a:r>
              <a:rPr lang="en-US" alt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endParaRPr lang="en-US" alt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26" y="1720638"/>
            <a:ext cx="7104497" cy="417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5757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027896" y="1179109"/>
            <a:ext cx="7010400" cy="4572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๘.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ร้อยละของผลงานวิจัย นวัตกรรม งานสร้างสรรค์ สิ่งประดิษฐ์ได้รับการเผยแพร่/ตีพิมพ์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๙.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ร้อยละขององค์ความรู้และสิ่งประดิษฐ์ที่นำไปใช้ประโยชน์ หรือแก้ไขปัญหาชุมชนท้องถิ่น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๑๐.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จำนวนปีการศึกษาเฉลี่ยของคนไทยอายุ ๑๕ – ๕๙ ปี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๑๑.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ร้อยละของกำลังแรงงานที่สำเร็จการศึกษาระดับมัธยมศึกษาตอนต้นขึ้นไป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๑๒.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ร้อยละของนักเรียนต่อประชากรวัยเรียนระดับมัธยมศึกษาตอนปลาย อายุ         ๑๕–๑๗ ปี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๑๓.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สัดส่วนผู้เรียนในสถานศึกษาทุกระดับของรัฐต่อเอกชน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๑๔.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จำนวนภาคีเครือข่ายที่เข้ามามีส่วนร่วมในการจัด/พัฒนาและส่งเสริมการศึกษา </a:t>
            </a:r>
            <a:endParaRPr lang="en-US" alt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alt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ตัวชี้วัดความสำเร็จของแผน</a:t>
            </a:r>
            <a:endParaRPr lang="en-US" alt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alt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สภาวการณ์การศึกษาของจังหวัดลำปาง</a:t>
            </a:r>
            <a:endParaRPr lang="en-US" alt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43665" y="1395412"/>
            <a:ext cx="7600335" cy="5462587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th-TH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จุดเด่น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๑. คะแนน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O-net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ระดับประถม สพป.และเอกชนสูงกว่าค่าเฉลี่ยของประเทศ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๒. ความสามารถด้านการอ่าน สพท.เขต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๑  และ ๒ สูงกว่าค่าเฉลี่ย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๓. คะแนน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V-net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มีแนวโน้มสูงขึ้น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๔.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อัตราการว่างงานของบัณฑิตระดับอุดมศึกษาในภาคเหนือต่ำกว่าภาคอื่น</a:t>
            </a:r>
            <a:endPara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๕. มีโรงเรียนที่มี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Ranking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อันดับสูงเพื่อเป็น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Best Practice </a:t>
            </a:r>
            <a:endPara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๖. มีระบบเทคโนโลยีดิจิทัลเพื่อการศึกษาหลากหลาย เพื่อให้เกิดการเข้าถึงและการเรียนรู้ที่ต่อเนื่อง อาทิ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eDLTV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, DLIT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และ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eTV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เป็นต้น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๗. มีเครือข่ายการศึกษาในทุกระดับ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๘. มีการบูรณาการจัดทำแผนการศึกษาอย่างมีส่วนร่วมในทุกภาคส่วน</a:t>
            </a:r>
          </a:p>
          <a:p>
            <a:pPr marL="0" indent="0">
              <a:spcBef>
                <a:spcPts val="600"/>
              </a:spcBef>
              <a:buNone/>
            </a:pP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74403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alt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สภาวการณ์การศึกษาของจังหวัดลำปาง</a:t>
            </a:r>
            <a:endParaRPr lang="en-US" alt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53498" y="1188935"/>
            <a:ext cx="7590502" cy="5462587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จุดด้อย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๑.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คะแนน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O-net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ระดับประถมท้องถิ่น และการศึกษาพิเศษต่ำกว่าค่าเฉลี่ยของประเทศ </a:t>
            </a:r>
            <a:endPara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๒.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ความสามารถด้านการอ่าน สพท.เขต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๓ ต่ำกว่าค่าเฉลี่ย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๓. มีจำนวนประชากรสูงวัยต่อสัดส่วนของประชากรทุกช่วงวัยอยู่ในระดับสูง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๔. ขาดนวัตกรรมจากผู้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เรียนและ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ผู้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สอน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ที่นำมาใช้ประโยชน์ในการเพิ่มประสิทธิภาพในการดำเนินงาน และแก้ปัญหาในท้องถิ่นอย่างเป็นรูปธรรม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๕. การเรียนรู้ภาษาเพื่อนบ้าน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CLMV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อยู่ในระดับต่ำ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๖. ขาดการขับเคลื่อนการจัดการเรียนการสอน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STEM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ศึกษาอย่างจริงจัง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๗. ขาดฐานข้อมูลผลิตกำลังคน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Demand Site/ Supply Site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ที่ถูกต้องทันสมัย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๘. หลักสูตรออนไลน์ที่ทันสมัย เพื่อการเข้าถึงอย่างเสมอภาคมีจำนวนจำกัด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๙. ผู้ปกครองส่วนมากยังมีทัศนคติไม่ดีต่อ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Start Up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๑๐.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มีข้อจำกัดในการผลักดันเยาวชนอัจฉริยะหรือเยาชนช้างเผือก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 marL="0" indent="0">
              <a:spcBef>
                <a:spcPts val="600"/>
              </a:spcBef>
              <a:buNone/>
            </a:pPr>
            <a:endParaRPr lang="th-TH" sz="28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107546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457632" y="0"/>
            <a:ext cx="7010400" cy="838200"/>
          </a:xfrm>
        </p:spPr>
        <p:txBody>
          <a:bodyPr/>
          <a:lstStyle/>
          <a:p>
            <a:pPr algn="ctr"/>
            <a:r>
              <a:rPr lang="th-TH" alt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โครงการเกี่ยวกับการศึกษาที่เร่งด่วน</a:t>
            </a:r>
            <a:endParaRPr lang="en-US" alt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77297" y="844807"/>
            <a:ext cx="7391400" cy="5944369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๑.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สร้างความเข้าใจกับข้อสอบ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PISA NT O-net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เพื่อปรับและพัฒนาแนวการสอนให้เหมาะสม</a:t>
            </a:r>
            <a:endPara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๒.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เพิ่มทักษะตั้งแต่ประถม มัธยม เพื่อส่งเสริมให้เข้าสู่หลักสูตร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New S-Curve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๓. พัฒนาระบบฐานข้อมูลการศึกษาครบวงจร มีการปรับปรุงข้อมูลและบูรณาการข้อมูลให้ได้ทุกภาคส่วน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๔. พัฒนาหลักสูตรออนไลน์ในระดับอุดมศึกษา เพื่อให้ระดับอาชีวศึกษาเข้าสู่ระบบแรงงานที่สำคัญ จะได้มีทางเลือกในการศึกษาในระดับที่สูงขึ้นพร้อมกับการทำงาน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๕. ส่งเสริมให้มีการเรียนรู้ภาษาเพื่อนบ้าน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CLMV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เพื่อขยาย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Start Up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หรือตลาดแรงงานฝีมือไปสู่ตลาดอาเซียนที่กว้างขึ้น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๖.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Re-Skill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ผู้สูงวัยในการกลับเข้ามาพัฒนาประเทศต่อไป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๗. แสวงหาและเชิดชูผู้มีคุณธรรม จริยธรรม และจิตอาสาในสถาบันการศึกษา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๘. อบรม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STEM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ศึกษาแก่ผู้สอนทุกระดับ และนำไปปรับใช้ในแผนการสอน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๙. สร้างนวัตกรรม จากฐานเยาวชนช้างเผือก หรือการวิจัยต่อยอด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๑๐. ปลูกจิตสำนึกในการบริหารทรัพยากรธรรมชาติและสิ่งแวดล้อมในทุกระดับ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01194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2452"/>
            <a:ext cx="7600338" cy="573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8157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>
          <a:xfrm>
            <a:off x="2027904" y="36872"/>
            <a:ext cx="7010400" cy="838200"/>
          </a:xfrm>
        </p:spPr>
        <p:txBody>
          <a:bodyPr/>
          <a:lstStyle/>
          <a:p>
            <a:pPr algn="ctr"/>
            <a:r>
              <a:rPr lang="th-TH" altLang="th-TH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คุณลักษณะที่พึงประสงค์ </a:t>
            </a:r>
            <a:r>
              <a:rPr lang="en-US" altLang="th-TH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3Rs x 8Cs</a:t>
            </a:r>
            <a:endParaRPr lang="en-US" altLang="th-T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6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297" y="875072"/>
            <a:ext cx="7089058" cy="598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2657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329" y="1641984"/>
            <a:ext cx="7521662" cy="457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>
          <a:xfrm>
            <a:off x="1818960" y="471949"/>
            <a:ext cx="7010400" cy="838200"/>
          </a:xfrm>
        </p:spPr>
        <p:txBody>
          <a:bodyPr/>
          <a:lstStyle/>
          <a:p>
            <a:r>
              <a:rPr lang="th-TH" alt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ยุทธศาสตร์ของแผนการศึกษาแห่งชาติ พ.ศ. ๒๕๖๐-๒๕๗๙</a:t>
            </a:r>
            <a:endParaRPr lang="en-US" alt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>
          <a:xfrm>
            <a:off x="1685461" y="442452"/>
            <a:ext cx="7325040" cy="838200"/>
          </a:xfrm>
        </p:spPr>
        <p:txBody>
          <a:bodyPr/>
          <a:lstStyle/>
          <a:p>
            <a:r>
              <a:rPr lang="th-TH" alt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กรอบแนวคิดของแผนการศึกษาแห่งชาติ พ.ศ. ๒๕๖๐-๒๕๗๙</a:t>
            </a:r>
            <a:endParaRPr lang="en-US" alt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34" y="1832067"/>
            <a:ext cx="7592038" cy="386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47071" y="5850194"/>
            <a:ext cx="119953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</a:t>
            </a:r>
            <a:endParaRPr lang="th-TH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0452" y="5688662"/>
            <a:ext cx="119953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071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</a:t>
            </a:r>
            <a:endParaRPr lang="th-TH" b="1" dirty="0">
              <a:solidFill>
                <a:srgbClr val="E071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71327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>
          <a:xfrm>
            <a:off x="1703439" y="481781"/>
            <a:ext cx="7010400" cy="838200"/>
          </a:xfrm>
        </p:spPr>
        <p:txBody>
          <a:bodyPr/>
          <a:lstStyle/>
          <a:p>
            <a:pPr algn="ctr"/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แผนพัฒนา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การศึกษาของกระทรวงศึกษาธิการ ฉบับที่ ๑๒ (พ.ศ. ๒๕๖๐ – ๒๕๖๔)</a:t>
            </a:r>
            <a:endParaRPr lang="en-US" alt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057392" y="1621549"/>
            <a:ext cx="6735763" cy="4572000"/>
          </a:xfrm>
        </p:spPr>
        <p:txBody>
          <a:bodyPr/>
          <a:lstStyle/>
          <a:p>
            <a:pPr marL="0" indent="0">
              <a:buNone/>
            </a:pP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ยุทธศาสตร์ที่ ๑ </a:t>
            </a:r>
            <a:r>
              <a:rPr lang="th-TH" b="1" dirty="0">
                <a:solidFill>
                  <a:schemeClr val="tx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ยุทธศาสตร์พัฒนาหลักสูตร กระบวนการเรียนการสอน การวัด</a:t>
            </a:r>
            <a:r>
              <a:rPr lang="th-TH" b="1" dirty="0" smtClean="0">
                <a:solidFill>
                  <a:schemeClr val="tx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และประเมินผล </a:t>
            </a:r>
            <a:r>
              <a:rPr lang="th-TH" b="1" dirty="0">
                <a:solidFill>
                  <a:schemeClr val="tx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ที่มุ่งหวังให้คนไทยมีคุณธรรมจริยธรรม มีภูมิคุ้มกันต่อการเปลี่ยนแปลงและการพัฒนา</a:t>
            </a:r>
            <a:r>
              <a:rPr lang="th-TH" b="1" dirty="0" smtClean="0">
                <a:solidFill>
                  <a:schemeClr val="tx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ประเทศใน</a:t>
            </a:r>
            <a:r>
              <a:rPr lang="th-TH" b="1" dirty="0">
                <a:solidFill>
                  <a:schemeClr val="tx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อนาคต ซึ่งตอบสนองการพัฒนาในด้าน</a:t>
            </a:r>
            <a:r>
              <a:rPr lang="th-TH" b="1" dirty="0" smtClean="0">
                <a:solidFill>
                  <a:schemeClr val="tx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คุณภาพ และ</a:t>
            </a:r>
            <a:r>
              <a:rPr lang="th-TH" b="1" dirty="0">
                <a:solidFill>
                  <a:schemeClr val="tx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ด้านการตอบโจทย์บริบทที่เปลี่ยนแปลง</a:t>
            </a:r>
          </a:p>
          <a:p>
            <a:pPr marL="0" indent="0">
              <a:buNone/>
            </a:pP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ยุทธศาสตร์ที่ ๒ </a:t>
            </a:r>
            <a:r>
              <a:rPr lang="th-TH" b="1" dirty="0">
                <a:solidFill>
                  <a:schemeClr val="tx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ยุทธศาสตร์ผลิต พัฒนาครู คณาจารย์และบุคลากรทางการศึกษา ที่</a:t>
            </a:r>
            <a:r>
              <a:rPr lang="th-TH" b="1" dirty="0" smtClean="0">
                <a:solidFill>
                  <a:schemeClr val="tx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มุ่งหวังให้</a:t>
            </a:r>
            <a:r>
              <a:rPr lang="th-TH" b="1" dirty="0">
                <a:solidFill>
                  <a:schemeClr val="tx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มีการผลิตครูได้สอดคล้องกับความต้องการในการจัดการศึกษาทุกระดับ ทุกประเภท และมี</a:t>
            </a:r>
            <a:r>
              <a:rPr lang="th-TH" b="1" dirty="0" smtClean="0">
                <a:solidFill>
                  <a:schemeClr val="tx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สมรรถนะตาม</a:t>
            </a:r>
            <a:r>
              <a:rPr lang="th-TH" b="1" dirty="0">
                <a:solidFill>
                  <a:schemeClr val="tx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มาตรฐานวิชาชีพ สามารถใช้ศักยภาพในการสอนได้อย่างเต็มที่ ซึ่งตอบสนองการพัฒนาในด้าน</a:t>
            </a:r>
            <a:r>
              <a:rPr lang="th-TH" b="1" dirty="0" smtClean="0">
                <a:solidFill>
                  <a:schemeClr val="tx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คุณภาพ</a:t>
            </a:r>
            <a:endParaRPr lang="th-TH" b="1" dirty="0">
              <a:solidFill>
                <a:schemeClr val="tx1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919744" y="1690373"/>
            <a:ext cx="7010400" cy="4572000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ยุทธศาสตร์ที่ ๓ </a:t>
            </a:r>
            <a:r>
              <a:rPr lang="th-TH" b="1" dirty="0" smtClean="0">
                <a:solidFill>
                  <a:schemeClr val="tx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ยุทธศาสตร์ผลิตและพัฒนากำลังคน รวมทั้งงานวิจัยที่สอดคล้องกับความต้องการของการพัฒนาประเทศ ที่มุ่งหวังให้กาลังคนได้รับการผลิตและพัฒนาเพื่อเสริมสร้างศักยภาพการแข่งขันของประเทศ และมีองค์ความรู้ เทคโนโลยี นวัตกรรม สนับสนุนการพัฒนาประเทศอย่างยั่งยืน ซึ่งตอบสนองการพัฒนาในด้านคุณภาพ และด้านการตอบโจทย์บริบทที่เปลี่ยนแปลง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ยุทธศาสตร์ที่ ๔ </a:t>
            </a:r>
            <a:r>
              <a:rPr lang="th-TH" b="1" dirty="0" smtClean="0">
                <a:solidFill>
                  <a:schemeClr val="tx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ยุทธศาสตร์ขยายโอกาสการเข้าถึงบริการทางการศึกษาและการเรียนรู้อย่างต่อเนื่องตลอดชีวิต ที่มุ่งหวังให้การบริการการศึกษาแก่ผู้เรียนทุกกลุ่มทุกวัยในระดับที่เหมาะสมกับสภาพบริบทและสภาพพื้นที่ ซึ่งตอบสนองการพัฒนาในด้านการเข้าถึงการให้บริการและด้านความเท่าเทียม</a:t>
            </a:r>
          </a:p>
          <a:p>
            <a:pPr marL="0" indent="0">
              <a:buNone/>
            </a:pPr>
            <a:endParaRPr lang="en-US" altLang="th-TH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1752600" y="422784"/>
            <a:ext cx="7010400" cy="838200"/>
          </a:xfrm>
        </p:spPr>
        <p:txBody>
          <a:bodyPr/>
          <a:lstStyle/>
          <a:p>
            <a:pPr algn="ctr"/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แผนพัฒนา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การศึกษาของกระทรวงศึกษาธิการ ฉบับที่ ๑๒ (พ.ศ. ๒๕๖๐ – ๒๕๖๔)</a:t>
            </a:r>
            <a:endParaRPr lang="en-US" alt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018064" y="1719869"/>
            <a:ext cx="6858000" cy="4572000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ยุทธศาสตร์ ๕ </a:t>
            </a:r>
            <a:r>
              <a:rPr lang="th-TH" b="1" dirty="0" smtClean="0">
                <a:solidFill>
                  <a:schemeClr val="tx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ยุทธศาสตร์ส่งเสริมและพัฒนาระบบเทคโนโลยีดิจิทัลเพื่อการศึกษา ที่มุ่งหวังให้คนไทยได้รับโอกาสในการเรียนรู้อย่างต่อเนื่องตลอดชีวิตโดยใช้เทคโนโลยีสารสนเทศ ซึ่งตอบสนองการพัฒนาในด้านการเข้าถึงการให้บริการ ด้านความเท่าเทียม และด้านประสิทธิภาพ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ยุทธศาสตร์ ๖ </a:t>
            </a:r>
            <a:r>
              <a:rPr lang="th-TH" b="1" dirty="0" smtClean="0">
                <a:solidFill>
                  <a:schemeClr val="tx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ยุทธศาสตร์พัฒนาระบบบริหารจัดการ และส่งเสริมให้ทุกภาคส่วนมีส่วนร่วมในการจัดการศึกษา ที่มุ่งหวังให้มีการใช้ทรัพยากรทั้งด้านงบประมาณและบุคลากรได้อย่างคุ้มค่า ไม่เกิดการสูญเปล่า และมีความคล่องตัว ซึ่งตอบสนองการพัฒนาในด้านประสิทธิภาพ</a:t>
            </a:r>
            <a:endParaRPr lang="en-US" altLang="th-TH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1752600" y="403120"/>
            <a:ext cx="7010400" cy="838200"/>
          </a:xfrm>
        </p:spPr>
        <p:txBody>
          <a:bodyPr/>
          <a:lstStyle/>
          <a:p>
            <a:pPr algn="ctr"/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แผนพัฒนา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การศึกษาของกระทรวงศึกษาธิการ ฉบับที่ ๑๒ (พ.ศ. ๒๕๖๐ – ๒๕๖๔)</a:t>
            </a:r>
            <a:endParaRPr lang="en-US" alt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alt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ตัวชี้วัดความสำเร็จของแผน</a:t>
            </a:r>
            <a:endParaRPr lang="en-US" alt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9639" y="1159439"/>
            <a:ext cx="7300187" cy="4572000"/>
          </a:xfrm>
          <a:noFill/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๑.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ผล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คะแนนสอบ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PISA 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ในแต่ละ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วิชา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(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๕๓๐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)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๒.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ร้อยละที่เพิ่มขึ้นของคะแนนเฉลี่ยผลสัมฤทธิ์ทางการเรียนวิชาหลักระดับการศึกษาขั้นพื้นฐานจากการ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ทดสอบระดับชาติ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(O-net 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๕๐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% up, IMD 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เพิ่ม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&gt;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๒ อันดับ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)</a:t>
            </a:r>
            <a:endParaRPr lang="th-TH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๓.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ร้อยละคะแนนเฉลี่ยของผู้เรียนที่มีคุณธรรมจริยธรรม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(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๑๐๐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%)</a:t>
            </a:r>
            <a:endParaRPr lang="th-TH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๔.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ร้อยละคะแนนเฉลี่ยของผู้เรียนทุกระดับการศึกษามีความเป็นพลเมืองและพลโลก </a:t>
            </a:r>
            <a:endParaRPr lang="th-TH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๕.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สัดส่วนผู้เรียนระดับมัธยมศึกษาตอนปลายประเภทอาชีวศึกษาต่อสาย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สามัญ 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(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ร้อยละ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๗๐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/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๓๐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)</a:t>
            </a:r>
            <a:endParaRPr lang="th-TH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๖.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ร้อยละความพึงพอใจของนายจ้างผู้ประกอบการที่มีต่อ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ผู้สำเร็จ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การศึกษาระดับ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อาชีวศึกษา และระดับอุดมศึกษาที่ทำงานให้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(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๓๙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)</a:t>
            </a:r>
            <a:endParaRPr lang="th-TH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๗. 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ร้อยละของ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ผู้สำเร็จ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การศึกษาระดับ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อาชีวศึกษา และ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ระดับอุดมศึกษาได้งา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นทำ 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หรือประกอบอาชีพอิสระภายใน ๑ 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ปี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(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๙๐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%)</a:t>
            </a:r>
            <a:endParaRPr lang="th-TH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6605588" y="223838"/>
            <a:ext cx="213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endParaRPr lang="th-TH" altLang="th-TH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sroom expectations">
  <a:themeElements>
    <a:clrScheme name="1844_Classroom Expectations_Copyedit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844_Classroom Expectations_Copyedited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844_Classroom Expectations_Copyedi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expectations</Template>
  <TotalTime>318</TotalTime>
  <Words>1278</Words>
  <Application>Microsoft Office PowerPoint</Application>
  <PresentationFormat>On-screen Show (4:3)</PresentationFormat>
  <Paragraphs>91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Tahoma</vt:lpstr>
      <vt:lpstr>Wingdings</vt:lpstr>
      <vt:lpstr>Classroom expectations</vt:lpstr>
      <vt:lpstr>ข้อเสนอแนะการจัดทำแผนยุทธศาสตร์พัฒนาด้านการศึกษาจังหวัดลำปาง</vt:lpstr>
      <vt:lpstr>PowerPoint Presentation</vt:lpstr>
      <vt:lpstr>คุณลักษณะที่พึงประสงค์ 3Rs x 8Cs</vt:lpstr>
      <vt:lpstr>ยุทธศาสตร์ของแผนการศึกษาแห่งชาติ พ.ศ. ๒๕๖๐-๒๕๗๙</vt:lpstr>
      <vt:lpstr>กรอบแนวคิดของแผนการศึกษาแห่งชาติ พ.ศ. ๒๕๖๐-๒๕๗๙</vt:lpstr>
      <vt:lpstr>แผนพัฒนาการศึกษาของกระทรวงศึกษาธิการ ฉบับที่ ๑๒ (พ.ศ. ๒๕๖๐ – ๒๕๖๔)</vt:lpstr>
      <vt:lpstr>แผนพัฒนาการศึกษาของกระทรวงศึกษาธิการ ฉบับที่ ๑๒ (พ.ศ. ๒๕๖๐ – ๒๕๖๔)</vt:lpstr>
      <vt:lpstr>แผนพัฒนาการศึกษาของกระทรวงศึกษาธิการ ฉบับที่ ๑๒ (พ.ศ. ๒๕๖๐ – ๒๕๖๔)</vt:lpstr>
      <vt:lpstr>ตัวชี้วัดความสำเร็จของแผน</vt:lpstr>
      <vt:lpstr>ตัวชี้วัดความสำเร็จของแผน</vt:lpstr>
      <vt:lpstr>ผลการทดสอบ PISA 2015 ประเทศไทยอยู่ในอันดับ ๕๕</vt:lpstr>
      <vt:lpstr>ขีดความสามารถในการแข่งขันด้านการศึกษา IMD ปี ๒๕๖๐ ประเทศไทยอันดับที่ ๕๒ ลดลงจากปี ๒๕๕๙ ถึง ๔ อันดับ </vt:lpstr>
      <vt:lpstr>ตัวชี้วัดความสำเร็จของแผน</vt:lpstr>
      <vt:lpstr>สภาวการณ์การศึกษาของจังหวัดลำปาง</vt:lpstr>
      <vt:lpstr>สภาวการณ์การศึกษาของจังหวัดลำปาง</vt:lpstr>
      <vt:lpstr>โครงการเกี่ยวกับการศึกษาที่เร่งด่วน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แผนยุทธศาสตร์พัฒนาด้านการศึกษาจังหวัดลำปาง</dc:title>
  <dc:creator>nontish</dc:creator>
  <cp:lastModifiedBy>nontish</cp:lastModifiedBy>
  <cp:revision>30</cp:revision>
  <dcterms:created xsi:type="dcterms:W3CDTF">2018-05-06T16:01:25Z</dcterms:created>
  <dcterms:modified xsi:type="dcterms:W3CDTF">2018-05-06T21:20:01Z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TC011589511033</vt:lpwstr>
  </property>
</Properties>
</file>