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handoutMasterIdLst>
    <p:handoutMasterId r:id="rId5"/>
  </p:handoutMasterIdLst>
  <p:sldIdLst>
    <p:sldId id="279" r:id="rId2"/>
    <p:sldId id="315" r:id="rId3"/>
    <p:sldId id="285" r:id="rId4"/>
  </p:sldIdLst>
  <p:sldSz cx="9144000" cy="6858000" type="screen4x3"/>
  <p:notesSz cx="9928225" cy="6797675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2E05"/>
    <a:srgbClr val="FC5104"/>
    <a:srgbClr val="008000"/>
    <a:srgbClr val="000099"/>
    <a:srgbClr val="FFFFD5"/>
    <a:srgbClr val="E3F1EF"/>
    <a:srgbClr val="99FF66"/>
    <a:srgbClr val="0000CC"/>
    <a:srgbClr val="FF0066"/>
    <a:srgbClr val="FF33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ลักษณะสีอ่อน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84E427A-3D55-4303-BF80-6455036E1DE7}" styleName="ลักษณะชุดรูปแบบ 1 - เน้น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ลักษณะชุดรูปแบบ 1 - เน้น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ลักษณะชุดรูปแบบ 1 - เน้น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ลักษณะชุดรูปแบบ 1 - เน้น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2" autoAdjust="0"/>
    <p:restoredTop sz="87097" autoAdjust="0"/>
  </p:normalViewPr>
  <p:slideViewPr>
    <p:cSldViewPr>
      <p:cViewPr>
        <p:scale>
          <a:sx n="100" d="100"/>
          <a:sy n="100" d="100"/>
        </p:scale>
        <p:origin x="-504" y="7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3"/>
            <a:ext cx="4303313" cy="340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2597" y="3"/>
            <a:ext cx="4303313" cy="340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456325"/>
            <a:ext cx="4303313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2597" y="6456325"/>
            <a:ext cx="4303313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62A00B1D-E20A-4BDF-8A0E-A2C200358D4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12185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8FF0E-47A7-42F9-AF9F-9FD31FA34BF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EC0E1-4290-4EFA-A60A-FA19124C5AF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F30EF-2ED2-4C17-9274-099575379FE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70283-1EF1-4B91-9474-31D09073000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BD245-6164-4A00-A39A-41F0F569853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631D9-AF81-4281-B63A-4D677CE8D6C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7C4BB-C32A-4786-B5D4-A8B67014D78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8826E-CE2B-4960-847E-BECEFBBF2B6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A3D3E-5C68-4774-82E2-5A481E3091B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D6EB5-4384-4938-84E9-4A098F753B3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0D42D-6E9F-4CB8-AC85-BDCB2CE5A92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84446-C619-44C4-AA11-A3B7A3BD7D2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208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fld id="{624B6019-3134-4EEB-BCCD-D883AB00F77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03" r:id="rId1"/>
    <p:sldLayoutId id="2147484068" r:id="rId2"/>
    <p:sldLayoutId id="2147484069" r:id="rId3"/>
    <p:sldLayoutId id="2147484070" r:id="rId4"/>
    <p:sldLayoutId id="2147484071" r:id="rId5"/>
    <p:sldLayoutId id="2147484072" r:id="rId6"/>
    <p:sldLayoutId id="2147484073" r:id="rId7"/>
    <p:sldLayoutId id="2147484074" r:id="rId8"/>
    <p:sldLayoutId id="2147484075" r:id="rId9"/>
    <p:sldLayoutId id="2147484076" r:id="rId10"/>
    <p:sldLayoutId id="2147484077" r:id="rId11"/>
    <p:sldLayoutId id="214748410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23528" y="2564904"/>
            <a:ext cx="8501092" cy="4032448"/>
          </a:xfrm>
        </p:spPr>
        <p:txBody>
          <a:bodyPr/>
          <a:lstStyle/>
          <a:p>
            <a:pPr eaLnBrk="1" hangingPunct="1">
              <a:defRPr/>
            </a:pPr>
            <a:r>
              <a:rPr lang="th-TH" sz="3800" b="1" dirty="0" smtClean="0">
                <a:solidFill>
                  <a:srgbClr val="FF3300"/>
                </a:solidFill>
                <a:latin typeface="TH SarabunPSK" pitchFamily="34" charset="-34"/>
                <a:cs typeface="TH SarabunPSK" pitchFamily="34" charset="-34"/>
              </a:rPr>
              <a:t>การประชุมชี้แจงแนวทางการพัฒนา</a:t>
            </a:r>
            <a:br>
              <a:rPr lang="th-TH" sz="3800" b="1" dirty="0" smtClean="0">
                <a:solidFill>
                  <a:srgbClr val="FF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800" b="1" dirty="0" smtClean="0">
                <a:solidFill>
                  <a:srgbClr val="FF3300"/>
                </a:solidFill>
                <a:latin typeface="TH SarabunPSK" pitchFamily="34" charset="-34"/>
                <a:cs typeface="TH SarabunPSK" pitchFamily="34" charset="-34"/>
              </a:rPr>
              <a:t>และจัดทำแผนกลยุทธ์การพัฒนา</a:t>
            </a:r>
            <a:r>
              <a:rPr lang="th-TH" sz="3800" b="1" dirty="0" smtClean="0">
                <a:solidFill>
                  <a:srgbClr val="FB2E05"/>
                </a:solidFill>
                <a:latin typeface="TH SarabunPSK" pitchFamily="34" charset="-34"/>
                <a:cs typeface="TH SarabunPSK" pitchFamily="34" charset="-34"/>
              </a:rPr>
              <a:t>มหาวิทยาลัยราช</a:t>
            </a:r>
            <a:r>
              <a:rPr lang="th-TH" sz="3800" b="1" dirty="0" err="1" smtClean="0">
                <a:solidFill>
                  <a:srgbClr val="FB2E05"/>
                </a:solidFill>
                <a:latin typeface="TH SarabunPSK" pitchFamily="34" charset="-34"/>
                <a:cs typeface="TH SarabunPSK" pitchFamily="34" charset="-34"/>
              </a:rPr>
              <a:t>ภัฏ</a:t>
            </a:r>
            <a:r>
              <a:rPr lang="th-TH" sz="3800" b="1" dirty="0" smtClean="0">
                <a:solidFill>
                  <a:srgbClr val="FB2E05"/>
                </a:solidFill>
                <a:latin typeface="TH SarabunPSK" pitchFamily="34" charset="-34"/>
                <a:cs typeface="TH SarabunPSK" pitchFamily="34" charset="-34"/>
              </a:rPr>
              <a:t>ลำปาง </a:t>
            </a:r>
            <a:br>
              <a:rPr lang="th-TH" sz="3800" b="1" dirty="0" smtClean="0">
                <a:solidFill>
                  <a:srgbClr val="FB2E05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800" b="1" dirty="0" smtClean="0">
                <a:solidFill>
                  <a:srgbClr val="FB2E05"/>
                </a:solidFill>
                <a:latin typeface="TH SarabunPSK" pitchFamily="34" charset="-34"/>
                <a:cs typeface="TH SarabunPSK" pitchFamily="34" charset="-34"/>
              </a:rPr>
              <a:t>พ.ศ.๒๕๖๐-๒๕๖๔</a:t>
            </a:r>
            <a:br>
              <a:rPr lang="th-TH" sz="3800" b="1" dirty="0" smtClean="0">
                <a:solidFill>
                  <a:srgbClr val="FB2E05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800" b="1" dirty="0" smtClean="0">
                <a:solidFill>
                  <a:srgbClr val="FB2E05"/>
                </a:solidFill>
                <a:latin typeface="TH SarabunPSK" pitchFamily="34" charset="-34"/>
                <a:cs typeface="TH SarabunPSK" pitchFamily="34" charset="-34"/>
              </a:rPr>
              <a:t>วันที่ ๒๔ มีนาคม ๒๕๕๙</a:t>
            </a:r>
            <a:r>
              <a:rPr lang="th-TH" sz="4800" b="1" dirty="0" smtClean="0">
                <a:solidFill>
                  <a:srgbClr val="FF33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4800" b="1" dirty="0" smtClean="0">
                <a:solidFill>
                  <a:srgbClr val="FF33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800" b="1" dirty="0" smtClean="0">
                <a:solidFill>
                  <a:srgbClr val="FF3300"/>
                </a:solidFill>
                <a:latin typeface="Comic Sans MS" pitchFamily="66" charset="0"/>
                <a:cs typeface="EucrosiaUPC" pitchFamily="18" charset="-34"/>
              </a:rPr>
              <a:t/>
            </a:r>
            <a:br>
              <a:rPr lang="th-TH" sz="4800" b="1" dirty="0" smtClean="0">
                <a:solidFill>
                  <a:srgbClr val="FF3300"/>
                </a:solidFill>
                <a:latin typeface="Comic Sans MS" pitchFamily="66" charset="0"/>
                <a:cs typeface="EucrosiaUPC" pitchFamily="18" charset="-34"/>
              </a:rPr>
            </a:br>
            <a:endParaRPr lang="th-TH" sz="4800" b="1" dirty="0" smtClean="0">
              <a:solidFill>
                <a:srgbClr val="FF3300"/>
              </a:solidFill>
              <a:latin typeface="Comic Sans MS" pitchFamily="66" charset="0"/>
              <a:cs typeface="EucrosiaUPC" pitchFamily="18" charset="-34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39552" y="5705872"/>
            <a:ext cx="8424936" cy="1152128"/>
          </a:xfrm>
        </p:spPr>
        <p:txBody>
          <a:bodyPr/>
          <a:lstStyle/>
          <a:p>
            <a:pPr eaLnBrk="1" hangingPunct="1"/>
            <a:r>
              <a:rPr lang="th-TH" sz="3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EucrosiaUPC" pitchFamily="18" charset="-34"/>
              </a:rPr>
              <a:t>ณ ห้องประชุมโอฬารรัตน์ อาคารโอ</a:t>
            </a:r>
            <a:r>
              <a:rPr lang="th-TH" sz="38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EucrosiaUPC" pitchFamily="18" charset="-34"/>
              </a:rPr>
              <a:t>ราฬาร</a:t>
            </a:r>
            <a:r>
              <a:rPr lang="th-TH" sz="3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EucrosiaUPC" pitchFamily="18" charset="-34"/>
              </a:rPr>
              <a:t> โรจน์หิรัญ</a:t>
            </a:r>
            <a:endParaRPr lang="th-TH" sz="3800" b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EucrosiaUPC" pitchFamily="18" charset="-34"/>
            </a:endParaRPr>
          </a:p>
        </p:txBody>
      </p:sp>
      <p:pic>
        <p:nvPicPr>
          <p:cNvPr id="31748" name="Picture 5" descr="ตรามหาวิทยาลัยส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685187"/>
            <a:ext cx="1319185" cy="1663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Rectangle 14"/>
          <p:cNvSpPr>
            <a:spLocks noChangeArrowheads="1"/>
          </p:cNvSpPr>
          <p:nvPr/>
        </p:nvSpPr>
        <p:spPr bwMode="auto">
          <a:xfrm>
            <a:off x="428625" y="-3175"/>
            <a:ext cx="8715375" cy="287338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SG">
              <a:solidFill>
                <a:srgbClr val="FFFF00"/>
              </a:solidFill>
              <a:latin typeface="Gill Sans MT" pitchFamily="34" charset="0"/>
            </a:endParaRPr>
          </a:p>
        </p:txBody>
      </p:sp>
      <p:sp>
        <p:nvSpPr>
          <p:cNvPr id="31750" name="WordArt 15"/>
          <p:cNvSpPr>
            <a:spLocks noChangeArrowheads="1" noChangeShapeType="1" noTextEdit="1"/>
          </p:cNvSpPr>
          <p:nvPr/>
        </p:nvSpPr>
        <p:spPr bwMode="auto">
          <a:xfrm>
            <a:off x="601663" y="71438"/>
            <a:ext cx="1898650" cy="14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TH SarabunPSK"/>
                <a:cs typeface="TH SarabunPSK"/>
              </a:rPr>
              <a:t>กองนโยบายและแผน</a:t>
            </a:r>
          </a:p>
        </p:txBody>
      </p:sp>
      <p:sp>
        <p:nvSpPr>
          <p:cNvPr id="31751" name="Rectangle 16"/>
          <p:cNvSpPr>
            <a:spLocks noChangeArrowheads="1"/>
          </p:cNvSpPr>
          <p:nvPr/>
        </p:nvSpPr>
        <p:spPr bwMode="auto">
          <a:xfrm>
            <a:off x="428625" y="285750"/>
            <a:ext cx="8715375" cy="285750"/>
          </a:xfrm>
          <a:prstGeom prst="rect">
            <a:avLst/>
          </a:prstGeom>
          <a:solidFill>
            <a:srgbClr val="0000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SG">
              <a:solidFill>
                <a:srgbClr val="FFFF00"/>
              </a:solidFill>
              <a:latin typeface="Gill Sans MT" pitchFamily="34" charset="0"/>
            </a:endParaRPr>
          </a:p>
        </p:txBody>
      </p:sp>
      <p:sp>
        <p:nvSpPr>
          <p:cNvPr id="31752" name="WordArt 18"/>
          <p:cNvSpPr>
            <a:spLocks noChangeArrowheads="1" noChangeShapeType="1" noTextEdit="1"/>
          </p:cNvSpPr>
          <p:nvPr/>
        </p:nvSpPr>
        <p:spPr bwMode="auto">
          <a:xfrm>
            <a:off x="585788" y="282575"/>
            <a:ext cx="2843212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i="1" kern="10" spc="48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TH SarabunPSK"/>
                <a:cs typeface="TH SarabunPSK"/>
              </a:rPr>
              <a:t>Division of Policy and Planning </a:t>
            </a:r>
            <a:endParaRPr lang="th-TH" sz="2400" b="1" i="1" kern="10" spc="480">
              <a:ln w="9525">
                <a:noFill/>
                <a:round/>
                <a:headEnd/>
                <a:tailEnd/>
              </a:ln>
              <a:solidFill>
                <a:srgbClr val="FFFF00"/>
              </a:soli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TH SarabunPSK"/>
              <a:cs typeface="TH SarabunPSK"/>
            </a:endParaRPr>
          </a:p>
        </p:txBody>
      </p:sp>
      <p:sp>
        <p:nvSpPr>
          <p:cNvPr id="31753" name="WordArt 18"/>
          <p:cNvSpPr>
            <a:spLocks noChangeArrowheads="1" noChangeShapeType="1" noTextEdit="1"/>
          </p:cNvSpPr>
          <p:nvPr/>
        </p:nvSpPr>
        <p:spPr bwMode="auto">
          <a:xfrm>
            <a:off x="6357938" y="357188"/>
            <a:ext cx="2735262" cy="14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i="1" kern="10" spc="48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TH SarabunPSK"/>
                <a:cs typeface="TH SarabunPSK"/>
              </a:rPr>
              <a:t>Lampang Rajabhat University</a:t>
            </a:r>
            <a:endParaRPr lang="th-TH" sz="2400" b="1" i="1" kern="10" spc="480">
              <a:ln w="9525">
                <a:noFill/>
                <a:round/>
                <a:headEnd/>
                <a:tailEnd/>
              </a:ln>
              <a:solidFill>
                <a:srgbClr val="FFFF00"/>
              </a:soli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TH SarabunPSK"/>
              <a:cs typeface="TH SarabunPSK"/>
            </a:endParaRPr>
          </a:p>
        </p:txBody>
      </p:sp>
      <p:sp>
        <p:nvSpPr>
          <p:cNvPr id="31754" name="WordArt 15"/>
          <p:cNvSpPr>
            <a:spLocks noChangeArrowheads="1" noChangeShapeType="1" noTextEdit="1"/>
          </p:cNvSpPr>
          <p:nvPr/>
        </p:nvSpPr>
        <p:spPr bwMode="auto">
          <a:xfrm>
            <a:off x="6858000" y="71438"/>
            <a:ext cx="2214563" cy="214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TH SarabunPSK"/>
                <a:cs typeface="TH SarabunPSK"/>
              </a:rPr>
              <a:t>มหาวิทยาลัยราชภัฏลำปาง</a:t>
            </a:r>
          </a:p>
        </p:txBody>
      </p:sp>
      <p:pic>
        <p:nvPicPr>
          <p:cNvPr id="31755" name="ตัวยึดเนื้อหา 17" descr="raja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5" name="Rectangle 16"/>
          <p:cNvSpPr>
            <a:spLocks noChangeArrowheads="1"/>
          </p:cNvSpPr>
          <p:nvPr/>
        </p:nvSpPr>
        <p:spPr bwMode="auto">
          <a:xfrm>
            <a:off x="428625" y="285750"/>
            <a:ext cx="8715375" cy="285750"/>
          </a:xfrm>
          <a:prstGeom prst="rect">
            <a:avLst/>
          </a:prstGeom>
          <a:solidFill>
            <a:srgbClr val="0000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SG">
              <a:solidFill>
                <a:srgbClr val="FFFF00"/>
              </a:solidFill>
              <a:latin typeface="Gill Sans MT" pitchFamily="34" charset="0"/>
            </a:endParaRPr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428625" y="-3175"/>
            <a:ext cx="8715375" cy="287338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SG">
              <a:solidFill>
                <a:srgbClr val="FFFF00"/>
              </a:solidFill>
              <a:latin typeface="Gill Sans MT" pitchFamily="34" charset="0"/>
            </a:endParaRPr>
          </a:p>
        </p:txBody>
      </p:sp>
      <p:sp>
        <p:nvSpPr>
          <p:cNvPr id="38927" name="WordArt 15"/>
          <p:cNvSpPr>
            <a:spLocks noChangeArrowheads="1" noChangeShapeType="1" noTextEdit="1"/>
          </p:cNvSpPr>
          <p:nvPr/>
        </p:nvSpPr>
        <p:spPr bwMode="auto">
          <a:xfrm>
            <a:off x="601663" y="71438"/>
            <a:ext cx="1898650" cy="14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TH SarabunPSK"/>
                <a:cs typeface="TH SarabunPSK"/>
              </a:rPr>
              <a:t>กองนโยบายและแผน</a:t>
            </a:r>
          </a:p>
        </p:txBody>
      </p:sp>
      <p:sp>
        <p:nvSpPr>
          <p:cNvPr id="38928" name="WordArt 18"/>
          <p:cNvSpPr>
            <a:spLocks noChangeArrowheads="1" noChangeShapeType="1" noTextEdit="1"/>
          </p:cNvSpPr>
          <p:nvPr/>
        </p:nvSpPr>
        <p:spPr bwMode="auto">
          <a:xfrm>
            <a:off x="6357938" y="357188"/>
            <a:ext cx="2735262" cy="14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i="1" kern="10" spc="48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TH SarabunPSK"/>
                <a:cs typeface="TH SarabunPSK"/>
              </a:rPr>
              <a:t>Lampang Rajabhat University</a:t>
            </a:r>
            <a:endParaRPr lang="th-TH" sz="2400" b="1" i="1" kern="10" spc="480">
              <a:ln w="9525">
                <a:noFill/>
                <a:round/>
                <a:headEnd/>
                <a:tailEnd/>
              </a:ln>
              <a:solidFill>
                <a:srgbClr val="FFFF00"/>
              </a:soli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TH SarabunPSK"/>
              <a:cs typeface="TH SarabunPSK"/>
            </a:endParaRPr>
          </a:p>
        </p:txBody>
      </p:sp>
      <p:sp>
        <p:nvSpPr>
          <p:cNvPr id="38929" name="WordArt 15"/>
          <p:cNvSpPr>
            <a:spLocks noChangeArrowheads="1" noChangeShapeType="1" noTextEdit="1"/>
          </p:cNvSpPr>
          <p:nvPr/>
        </p:nvSpPr>
        <p:spPr bwMode="auto">
          <a:xfrm>
            <a:off x="6858000" y="71438"/>
            <a:ext cx="2214563" cy="214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TH SarabunPSK"/>
                <a:cs typeface="TH SarabunPSK"/>
              </a:rPr>
              <a:t>มหาวิทยาลัยราชภัฏลำปาง</a:t>
            </a:r>
          </a:p>
        </p:txBody>
      </p:sp>
      <p:pic>
        <p:nvPicPr>
          <p:cNvPr id="38930" name="ตัวยึดเนื้อหา 17" descr="raj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31" name="WordArt 18"/>
          <p:cNvSpPr>
            <a:spLocks noChangeArrowheads="1" noChangeShapeType="1" noTextEdit="1"/>
          </p:cNvSpPr>
          <p:nvPr/>
        </p:nvSpPr>
        <p:spPr bwMode="auto">
          <a:xfrm>
            <a:off x="585788" y="282575"/>
            <a:ext cx="2843212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i="1" kern="10" spc="48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TH SarabunPSK"/>
                <a:cs typeface="TH SarabunPSK"/>
              </a:rPr>
              <a:t>Division of Policy and Planning </a:t>
            </a:r>
            <a:endParaRPr lang="th-TH" sz="2400" b="1" i="1" kern="10" spc="480">
              <a:ln w="9525">
                <a:noFill/>
                <a:round/>
                <a:headEnd/>
                <a:tailEnd/>
              </a:ln>
              <a:solidFill>
                <a:srgbClr val="FFFF00"/>
              </a:soli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TH SarabunPSK"/>
              <a:cs typeface="TH SarabunPSK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323528" y="1340768"/>
            <a:ext cx="8496944" cy="523220"/>
          </a:xfrm>
          <a:prstGeom prst="rect">
            <a:avLst/>
          </a:prstGeom>
          <a:solidFill>
            <a:srgbClr val="99FF66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800" b="1" kern="0" dirty="0" smtClean="0">
                <a:solidFill>
                  <a:srgbClr val="0000CC"/>
                </a:solidFill>
              </a:rPr>
              <a:t>กำหนดการจัดทำแผนกลยุทธ์การพัฒนามหาวิทยาลัยราช</a:t>
            </a:r>
            <a:r>
              <a:rPr lang="th-TH" sz="2800" b="1" kern="0" dirty="0" err="1" smtClean="0">
                <a:solidFill>
                  <a:srgbClr val="0000CC"/>
                </a:solidFill>
              </a:rPr>
              <a:t>ภัฏ</a:t>
            </a:r>
            <a:r>
              <a:rPr lang="th-TH" sz="2800" b="1" kern="0" dirty="0" smtClean="0">
                <a:solidFill>
                  <a:srgbClr val="0000CC"/>
                </a:solidFill>
              </a:rPr>
              <a:t>ลำปาง พ.ศ.๒๕๖๐-๒๕๖๔</a:t>
            </a:r>
            <a:endParaRPr lang="th-TH" sz="2800" b="1" kern="0" dirty="0">
              <a:solidFill>
                <a:srgbClr val="0000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2204864"/>
            <a:ext cx="84249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มีนาคม ๒๕๕๙ 	ประชุมชี้แจงแนวทางการพัฒนาและการจัดทำแผนกลยุทธ์		                		การพัฒนามหาวิทยาลัย และการวิเคราะห์สภาพแวดล้อมภายในและภายนอก</a:t>
            </a:r>
          </a:p>
          <a:p>
            <a:endParaRPr lang="th-TH" sz="24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เมษายน ๒๕๕๙ </a:t>
            </a:r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ประชุมปฏิบัติการ ยกร่างแผนกลยุทธ์การพัฒนา</a:t>
            </a:r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มหาวิทยาลัย </a:t>
            </a:r>
          </a:p>
          <a:p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พ.ศ.๒๕๖๐-๒๕๖๔</a:t>
            </a:r>
          </a:p>
          <a:p>
            <a:endParaRPr lang="th-TH" sz="24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พฤษภาคม ๒๕๕๙	รับฟังความคิดเห็น ร่าง</a:t>
            </a:r>
            <a:r>
              <a:rPr lang="th-TH" sz="2400" b="1" dirty="0" err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แผนกล</a:t>
            </a:r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ยุทธ์การพัฒนามหาวิทยาลัยจากผู้เกี่ยวข้อง</a:t>
            </a:r>
          </a:p>
          <a:p>
            <a:endParaRPr lang="th-TH" sz="24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มิถุนายน </a:t>
            </a:r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๒๕๕๙	เสนอสภามหาวิทยาลัยเห็นชอบแผนกลยุทธ์ฯ</a:t>
            </a:r>
            <a:endParaRPr lang="th-TH" sz="24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endParaRPr lang="th-TH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071802" y="4071942"/>
            <a:ext cx="296747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จบการนำเสนอ</a:t>
            </a:r>
          </a:p>
        </p:txBody>
      </p:sp>
      <p:sp>
        <p:nvSpPr>
          <p:cNvPr id="44035" name="Rectangle 16"/>
          <p:cNvSpPr>
            <a:spLocks noChangeArrowheads="1"/>
          </p:cNvSpPr>
          <p:nvPr/>
        </p:nvSpPr>
        <p:spPr bwMode="auto">
          <a:xfrm>
            <a:off x="428625" y="285750"/>
            <a:ext cx="8715375" cy="285750"/>
          </a:xfrm>
          <a:prstGeom prst="rect">
            <a:avLst/>
          </a:prstGeom>
          <a:solidFill>
            <a:srgbClr val="0000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SG">
              <a:solidFill>
                <a:srgbClr val="FFFF00"/>
              </a:solidFill>
              <a:latin typeface="Gill Sans MT" pitchFamily="34" charset="0"/>
            </a:endParaRPr>
          </a:p>
        </p:txBody>
      </p:sp>
      <p:sp>
        <p:nvSpPr>
          <p:cNvPr id="44036" name="Rectangle 14"/>
          <p:cNvSpPr>
            <a:spLocks noChangeArrowheads="1"/>
          </p:cNvSpPr>
          <p:nvPr/>
        </p:nvSpPr>
        <p:spPr bwMode="auto">
          <a:xfrm>
            <a:off x="428625" y="-3175"/>
            <a:ext cx="8715375" cy="287338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SG">
              <a:solidFill>
                <a:srgbClr val="FFFF00"/>
              </a:solidFill>
              <a:latin typeface="Gill Sans MT" pitchFamily="34" charset="0"/>
            </a:endParaRPr>
          </a:p>
        </p:txBody>
      </p:sp>
      <p:sp>
        <p:nvSpPr>
          <p:cNvPr id="44037" name="WordArt 18"/>
          <p:cNvSpPr>
            <a:spLocks noChangeArrowheads="1" noChangeShapeType="1" noTextEdit="1"/>
          </p:cNvSpPr>
          <p:nvPr/>
        </p:nvSpPr>
        <p:spPr bwMode="auto">
          <a:xfrm>
            <a:off x="585788" y="282575"/>
            <a:ext cx="2843212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i="1" kern="10" spc="48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TH SarabunPSK"/>
                <a:cs typeface="TH SarabunPSK"/>
              </a:rPr>
              <a:t>Division of Policy and Planning </a:t>
            </a:r>
            <a:endParaRPr lang="th-TH" sz="2400" b="1" i="1" kern="10" spc="480">
              <a:ln w="9525">
                <a:noFill/>
                <a:round/>
                <a:headEnd/>
                <a:tailEnd/>
              </a:ln>
              <a:solidFill>
                <a:srgbClr val="FFFF00"/>
              </a:soli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TH SarabunPSK"/>
              <a:cs typeface="TH SarabunPSK"/>
            </a:endParaRPr>
          </a:p>
        </p:txBody>
      </p:sp>
      <p:sp>
        <p:nvSpPr>
          <p:cNvPr id="44038" name="WordArt 15"/>
          <p:cNvSpPr>
            <a:spLocks noChangeArrowheads="1" noChangeShapeType="1" noTextEdit="1"/>
          </p:cNvSpPr>
          <p:nvPr/>
        </p:nvSpPr>
        <p:spPr bwMode="auto">
          <a:xfrm>
            <a:off x="6858000" y="71438"/>
            <a:ext cx="2214563" cy="214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TH SarabunPSK"/>
                <a:cs typeface="TH SarabunPSK"/>
              </a:rPr>
              <a:t>มหาวิทยาลัยราชภัฏลำปาง</a:t>
            </a:r>
          </a:p>
        </p:txBody>
      </p:sp>
      <p:pic>
        <p:nvPicPr>
          <p:cNvPr id="44039" name="ตัวยึดเนื้อหา 17" descr="raj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0" name="WordArt 15"/>
          <p:cNvSpPr>
            <a:spLocks noChangeArrowheads="1" noChangeShapeType="1" noTextEdit="1"/>
          </p:cNvSpPr>
          <p:nvPr/>
        </p:nvSpPr>
        <p:spPr bwMode="auto">
          <a:xfrm>
            <a:off x="601663" y="71438"/>
            <a:ext cx="1898650" cy="14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TH SarabunPSK"/>
                <a:cs typeface="TH SarabunPSK"/>
              </a:rPr>
              <a:t>กองนโยบายและแผน</a:t>
            </a:r>
          </a:p>
        </p:txBody>
      </p:sp>
      <p:sp>
        <p:nvSpPr>
          <p:cNvPr id="44041" name="WordArt 18"/>
          <p:cNvSpPr>
            <a:spLocks noChangeArrowheads="1" noChangeShapeType="1" noTextEdit="1"/>
          </p:cNvSpPr>
          <p:nvPr/>
        </p:nvSpPr>
        <p:spPr bwMode="auto">
          <a:xfrm>
            <a:off x="6357938" y="357188"/>
            <a:ext cx="2735262" cy="14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i="1" kern="10" spc="48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TH SarabunPSK"/>
                <a:cs typeface="TH SarabunPSK"/>
              </a:rPr>
              <a:t>Lampang Rajabhat University</a:t>
            </a:r>
            <a:endParaRPr lang="th-TH" sz="2400" b="1" i="1" kern="10" spc="480">
              <a:ln w="9525">
                <a:noFill/>
                <a:round/>
                <a:headEnd/>
                <a:tailEnd/>
              </a:ln>
              <a:solidFill>
                <a:srgbClr val="FFFF00"/>
              </a:soli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TH SarabunPSK"/>
              <a:cs typeface="TH SarabunPSK"/>
            </a:endParaRPr>
          </a:p>
        </p:txBody>
      </p:sp>
      <p:pic>
        <p:nvPicPr>
          <p:cNvPr id="44042" name="Picture 5" descr="ตรามหาวิทยาลัยส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1857375"/>
            <a:ext cx="1708150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"/>
        <a:cs typeface="Angsana New"/>
      </a:majorFont>
      <a:minorFont>
        <a:latin typeface="Tahoma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cean 1">
    <a:dk1>
      <a:srgbClr val="010199"/>
    </a:dk1>
    <a:lt1>
      <a:srgbClr val="FFFFFF"/>
    </a:lt1>
    <a:dk2>
      <a:srgbClr val="000099"/>
    </a:dk2>
    <a:lt2>
      <a:srgbClr val="FFFFFF"/>
    </a:lt2>
    <a:accent1>
      <a:srgbClr val="33CCCC"/>
    </a:accent1>
    <a:accent2>
      <a:srgbClr val="00C600"/>
    </a:accent2>
    <a:accent3>
      <a:srgbClr val="AAAACA"/>
    </a:accent3>
    <a:accent4>
      <a:srgbClr val="DADADA"/>
    </a:accent4>
    <a:accent5>
      <a:srgbClr val="ADE2E2"/>
    </a:accent5>
    <a:accent6>
      <a:srgbClr val="00B300"/>
    </a:accent6>
    <a:hlink>
      <a:srgbClr val="FFCC00"/>
    </a:hlink>
    <a:folHlink>
      <a:srgbClr val="6699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4849</TotalTime>
  <Words>84</Words>
  <Application>Microsoft Office PowerPoint</Application>
  <PresentationFormat>นำเสนอทางหน้าจอ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</vt:i4>
      </vt:variant>
    </vt:vector>
  </HeadingPairs>
  <TitlesOfParts>
    <vt:vector size="4" baseType="lpstr">
      <vt:lpstr>Ocean</vt:lpstr>
      <vt:lpstr>การประชุมชี้แจงแนวทางการพัฒนา และจัดทำแผนกลยุทธ์การพัฒนามหาวิทยาลัยราชภัฏลำปาง  พ.ศ.๒๕๖๐-๒๕๖๔ วันที่ ๒๔ มีนาคม ๒๕๕๙  </vt:lpstr>
      <vt:lpstr>ภาพนิ่ง 2</vt:lpstr>
      <vt:lpstr>ภาพนิ่ง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รายงานผลการบริหารความเสี่ยงและควบคุมภายใน</dc:title>
  <dc:creator>hp</dc:creator>
  <cp:lastModifiedBy>thong_plan</cp:lastModifiedBy>
  <cp:revision>390</cp:revision>
  <dcterms:created xsi:type="dcterms:W3CDTF">2012-02-20T07:59:03Z</dcterms:created>
  <dcterms:modified xsi:type="dcterms:W3CDTF">2016-03-23T08:43:37Z</dcterms:modified>
</cp:coreProperties>
</file>