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xls" ContentType="application/vnd.ms-excel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charts/chart1.xml" ContentType="application/vnd.openxmlformats-officedocument.drawingml.chart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2"/>
  </p:sldMasterIdLst>
  <p:notesMasterIdLst>
    <p:notesMasterId r:id="rId43"/>
  </p:notesMasterIdLst>
  <p:handoutMasterIdLst>
    <p:handoutMasterId r:id="rId44"/>
  </p:handoutMasterIdLst>
  <p:sldIdLst>
    <p:sldId id="256" r:id="rId3"/>
    <p:sldId id="257" r:id="rId4"/>
    <p:sldId id="258" r:id="rId5"/>
    <p:sldId id="259" r:id="rId6"/>
    <p:sldId id="289" r:id="rId7"/>
    <p:sldId id="290" r:id="rId8"/>
    <p:sldId id="291" r:id="rId9"/>
    <p:sldId id="292" r:id="rId10"/>
    <p:sldId id="298" r:id="rId11"/>
    <p:sldId id="271" r:id="rId12"/>
    <p:sldId id="272" r:id="rId13"/>
    <p:sldId id="273" r:id="rId14"/>
    <p:sldId id="274" r:id="rId15"/>
    <p:sldId id="275" r:id="rId16"/>
    <p:sldId id="276" r:id="rId17"/>
    <p:sldId id="261" r:id="rId18"/>
    <p:sldId id="262" r:id="rId19"/>
    <p:sldId id="263" r:id="rId20"/>
    <p:sldId id="278" r:id="rId21"/>
    <p:sldId id="302" r:id="rId22"/>
    <p:sldId id="303" r:id="rId23"/>
    <p:sldId id="304" r:id="rId24"/>
    <p:sldId id="305" r:id="rId25"/>
    <p:sldId id="264" r:id="rId26"/>
    <p:sldId id="265" r:id="rId27"/>
    <p:sldId id="266" r:id="rId28"/>
    <p:sldId id="267" r:id="rId29"/>
    <p:sldId id="268" r:id="rId30"/>
    <p:sldId id="269" r:id="rId31"/>
    <p:sldId id="279" r:id="rId32"/>
    <p:sldId id="293" r:id="rId33"/>
    <p:sldId id="294" r:id="rId34"/>
    <p:sldId id="295" r:id="rId35"/>
    <p:sldId id="296" r:id="rId36"/>
    <p:sldId id="297" r:id="rId37"/>
    <p:sldId id="284" r:id="rId38"/>
    <p:sldId id="306" r:id="rId39"/>
    <p:sldId id="307" r:id="rId40"/>
    <p:sldId id="308" r:id="rId41"/>
    <p:sldId id="270" r:id="rId42"/>
  </p:sldIdLst>
  <p:sldSz cx="13004800" cy="9753600"/>
  <p:notesSz cx="6769100" cy="9906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C8F00"/>
    <a:srgbClr val="CC9B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ลักษณะสีปานกลาง 2 - เน้น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 autoAdjust="0"/>
    <p:restoredTop sz="94667" autoAdjust="0"/>
  </p:normalViewPr>
  <p:slideViewPr>
    <p:cSldViewPr>
      <p:cViewPr>
        <p:scale>
          <a:sx n="78" d="100"/>
          <a:sy n="78" d="100"/>
        </p:scale>
        <p:origin x="-1596" y="-84"/>
      </p:cViewPr>
      <p:guideLst>
        <p:guide orient="horz" pos="3072"/>
        <p:guide pos="409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210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notesMaster" Target="notesMasters/notesMaster1.xml"/><Relationship Id="rId48" Type="http://schemas.openxmlformats.org/officeDocument/2006/relationships/tableStyles" Target="tableStyles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th-TH"/>
  <c:roundedCorners val="1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30"/>
    </c:view3D>
    <c:floor>
      <c:thickness val="0"/>
      <c:spPr>
        <a:solidFill>
          <a:srgbClr val="D9D9D9"/>
        </a:solidFill>
        <a:ln>
          <a:noFill/>
        </a:ln>
      </c:spPr>
    </c:floor>
    <c:sideWall>
      <c:thickness val="0"/>
    </c:sideWall>
    <c:backWall>
      <c:thickness val="0"/>
      <c:spPr>
        <a:solidFill>
          <a:srgbClr val="D9D9D9"/>
        </a:solidFill>
        <a:ln>
          <a:noFill/>
        </a:ln>
      </c:spPr>
    </c:backWall>
    <c:plotArea>
      <c:layout>
        <c:manualLayout>
          <c:layoutTarget val="inner"/>
          <c:xMode val="edge"/>
          <c:yMode val="edge"/>
          <c:x val="7.8613925569120405E-2"/>
          <c:y val="0.17048184548184564"/>
          <c:w val="0.86328078140427611"/>
          <c:h val="0.75336413488587461"/>
        </c:manualLayout>
      </c:layout>
      <c:pie3DChart>
        <c:varyColors val="1"/>
        <c:ser>
          <c:idx val="0"/>
          <c:order val="0"/>
          <c:tx>
            <c:strRef>
              <c:f>label 0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rgbClr val="5B7376"/>
            </a:solidFill>
            <a:ln>
              <a:noFill/>
            </a:ln>
          </c:spPr>
          <c:explosion val="25"/>
          <c:dPt>
            <c:idx val="0"/>
            <c:bubble3D val="0"/>
            <c:spPr>
              <a:solidFill>
                <a:srgbClr val="FEA132"/>
              </a:solidFill>
              <a:ln>
                <a:noFill/>
              </a:ln>
            </c:spPr>
          </c:dPt>
          <c:dPt>
            <c:idx val="1"/>
            <c:bubble3D val="0"/>
            <c:spPr>
              <a:solidFill>
                <a:srgbClr val="256CED"/>
              </a:solidFill>
              <a:ln>
                <a:noFill/>
              </a:ln>
            </c:spPr>
          </c:dPt>
          <c:dPt>
            <c:idx val="2"/>
            <c:bubble3D val="0"/>
            <c:spPr>
              <a:solidFill>
                <a:srgbClr val="00B050"/>
              </a:solidFill>
              <a:ln>
                <a:noFill/>
              </a:ln>
            </c:spPr>
          </c:dPt>
          <c:dPt>
            <c:idx val="3"/>
            <c:bubble3D val="0"/>
            <c:spPr>
              <a:solidFill>
                <a:srgbClr val="FF0000"/>
              </a:solidFill>
              <a:ln>
                <a:noFill/>
              </a:ln>
            </c:spPr>
          </c:dPt>
          <c:dPt>
            <c:idx val="4"/>
            <c:bubble3D val="0"/>
            <c:spPr>
              <a:solidFill>
                <a:srgbClr val="7030A0"/>
              </a:solidFill>
              <a:ln>
                <a:noFill/>
              </a:ln>
            </c:spPr>
          </c:dPt>
          <c:dPt>
            <c:idx val="5"/>
            <c:bubble3D val="0"/>
            <c:spPr>
              <a:solidFill>
                <a:srgbClr val="00B0F0"/>
              </a:solidFill>
              <a:ln>
                <a:noFill/>
              </a:ln>
            </c:spPr>
          </c:dPt>
          <c:dPt>
            <c:idx val="6"/>
            <c:bubble3D val="0"/>
            <c:spPr>
              <a:solidFill>
                <a:srgbClr val="98A2A4"/>
              </a:solidFill>
              <a:ln>
                <a:noFill/>
              </a:ln>
            </c:spPr>
          </c:dPt>
          <c:dLbls>
            <c:dLblPos val="bestFit"/>
            <c:showLegendKey val="0"/>
            <c:showVal val="0"/>
            <c:showCatName val="0"/>
            <c:showSerName val="0"/>
            <c:showPercent val="1"/>
            <c:showBubbleSize val="1"/>
            <c:showLeaderLines val="1"/>
          </c:dLbls>
          <c:cat>
            <c:strRef>
              <c:f>categories</c:f>
              <c:strCache>
                <c:ptCount val="7"/>
                <c:pt idx="0">
                  <c:v>งบประมาณแผ่นดิน</c:v>
                </c:pt>
                <c:pt idx="1">
                  <c:v>งบรายได้</c:v>
                </c:pt>
                <c:pt idx="2">
                  <c:v>งบ กศ.บป.</c:v>
                </c:pt>
                <c:pt idx="3">
                  <c:v>งบบัณฑิตศึกษา</c:v>
                </c:pt>
                <c:pt idx="4">
                  <c:v>รายได้บริการวิชาการ</c:v>
                </c:pt>
                <c:pt idx="5">
                  <c:v>ศูนย์ศึกษานานาชาติ</c:v>
                </c:pt>
                <c:pt idx="6">
                  <c:v>รายได้อื่น</c:v>
                </c:pt>
              </c:strCache>
            </c:strRef>
          </c:cat>
          <c:val>
            <c:numRef>
              <c:f>0</c:f>
              <c:numCache>
                <c:formatCode>General</c:formatCode>
                <c:ptCount val="7"/>
                <c:pt idx="0">
                  <c:v>605832100</c:v>
                </c:pt>
                <c:pt idx="1">
                  <c:v>95769500</c:v>
                </c:pt>
                <c:pt idx="2">
                  <c:v>3653000</c:v>
                </c:pt>
                <c:pt idx="3">
                  <c:v>11088400</c:v>
                </c:pt>
                <c:pt idx="4">
                  <c:v>8000000</c:v>
                </c:pt>
                <c:pt idx="5">
                  <c:v>3043200</c:v>
                </c:pt>
                <c:pt idx="6">
                  <c:v>120000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solidFill>
          <a:srgbClr val="D9D9D9"/>
        </a:solidFill>
        <a:ln>
          <a:noFill/>
        </a:ln>
      </c:spPr>
    </c:plotArea>
    <c:legend>
      <c:legendPos val="t"/>
      <c:layout/>
      <c:overlay val="0"/>
      <c:spPr>
        <a:noFill/>
        <a:ln>
          <a:noFill/>
        </a:ln>
      </c:spPr>
    </c:legend>
    <c:plotVisOnly val="1"/>
    <c:dispBlanksAs val="zero"/>
    <c:showDLblsOverMax val="1"/>
  </c:chart>
  <c:spPr>
    <a:noFill/>
    <a:ln>
      <a:noFill/>
    </a:ln>
  </c:spPr>
  <c:txPr>
    <a:bodyPr/>
    <a:lstStyle/>
    <a:p>
      <a:pPr>
        <a:defRPr sz="2000">
          <a:latin typeface="TH SarabunPSK" pitchFamily="34" charset="-34"/>
          <a:cs typeface="TH SarabunPSK" pitchFamily="34" charset="-34"/>
        </a:defRPr>
      </a:pPr>
      <a:endParaRPr lang="th-TH"/>
    </a:p>
  </c:txPr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33277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quarter" idx="1"/>
          </p:nvPr>
        </p:nvSpPr>
        <p:spPr>
          <a:xfrm>
            <a:off x="3834257" y="0"/>
            <a:ext cx="2933277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th-TH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2"/>
          </p:nvPr>
        </p:nvSpPr>
        <p:spPr>
          <a:xfrm>
            <a:off x="0" y="9408981"/>
            <a:ext cx="2933277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3"/>
          </p:nvPr>
        </p:nvSpPr>
        <p:spPr>
          <a:xfrm>
            <a:off x="3834257" y="9408981"/>
            <a:ext cx="2933277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1D9F4C-A07F-4972-A6BF-3B1B80510C5B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647845573"/>
      </p:ext>
    </p:extLst>
  </p:cSld>
  <p:clrMap bg1="lt1" tx1="dk1" bg2="lt2" tx2="dk2" accent1="accent1" accent2="accent2" accent3="accent3" accent4="accent4" accent5="accent5" accent6="accent6" hlink="hlink" folHlink="folHlink"/>
  <p:hf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33277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idx="1"/>
          </p:nvPr>
        </p:nvSpPr>
        <p:spPr>
          <a:xfrm>
            <a:off x="3834257" y="0"/>
            <a:ext cx="2933277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th-TH"/>
          </a:p>
        </p:txBody>
      </p:sp>
      <p:sp>
        <p:nvSpPr>
          <p:cNvPr id="4" name="ตัวยึดรูปบนภาพนิ่ง 3"/>
          <p:cNvSpPr>
            <a:spLocks noGrp="1" noRot="1" noChangeAspect="1"/>
          </p:cNvSpPr>
          <p:nvPr>
            <p:ph type="sldImg" idx="2"/>
          </p:nvPr>
        </p:nvSpPr>
        <p:spPr>
          <a:xfrm>
            <a:off x="908050" y="742950"/>
            <a:ext cx="4953000" cy="3714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h-TH"/>
          </a:p>
        </p:txBody>
      </p:sp>
      <p:sp>
        <p:nvSpPr>
          <p:cNvPr id="5" name="ตัวยึดบันทึกย่อ 4"/>
          <p:cNvSpPr>
            <a:spLocks noGrp="1"/>
          </p:cNvSpPr>
          <p:nvPr>
            <p:ph type="body" sz="quarter" idx="3"/>
          </p:nvPr>
        </p:nvSpPr>
        <p:spPr>
          <a:xfrm>
            <a:off x="676910" y="4705350"/>
            <a:ext cx="5415280" cy="44577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4"/>
          </p:nvPr>
        </p:nvSpPr>
        <p:spPr>
          <a:xfrm>
            <a:off x="0" y="9408981"/>
            <a:ext cx="2933277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5"/>
          </p:nvPr>
        </p:nvSpPr>
        <p:spPr>
          <a:xfrm>
            <a:off x="3834257" y="9408981"/>
            <a:ext cx="2933277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0A902E3-B9EF-49E9-8008-4AB9DBBF725A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361107149"/>
      </p:ext>
    </p:extLst>
  </p:cSld>
  <p:clrMap bg1="lt1" tx1="dk1" bg2="lt2" tx2="dk2" accent1="accent1" accent2="accent2" accent3="accent3" accent4="accent4" accent5="accent5" accent6="accent6" hlink="hlink" folHlink="folHlink"/>
  <p:hf ftr="0"/>
  <p:notes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ยึดบันทึกย่อ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A902E3-B9EF-49E9-8008-4AB9DBBF725A}" type="slidenum">
              <a:rPr lang="th-TH" smtClean="0"/>
              <a:pPr/>
              <a:t>1</a:t>
            </a:fld>
            <a:endParaRPr lang="th-TH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ัวกระดาษ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endParaRPr lang="th-TH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ัวกระดาษ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A902E3-B9EF-49E9-8008-4AB9DBBF725A}" type="slidenum">
              <a:rPr lang="th-TH" smtClean="0"/>
              <a:pPr/>
              <a:t>11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39772668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ัวกระดาษ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A902E3-B9EF-49E9-8008-4AB9DBBF725A}" type="slidenum">
              <a:rPr lang="th-TH" smtClean="0"/>
              <a:pPr/>
              <a:t>12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74064308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ัวกระดาษ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A902E3-B9EF-49E9-8008-4AB9DBBF725A}" type="slidenum">
              <a:rPr lang="th-TH" smtClean="0"/>
              <a:pPr/>
              <a:t>13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09100900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ัวกระดาษ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A902E3-B9EF-49E9-8008-4AB9DBBF725A}" type="slidenum">
              <a:rPr lang="th-TH" smtClean="0"/>
              <a:pPr/>
              <a:t>14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66906563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ัวกระดาษ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A902E3-B9EF-49E9-8008-4AB9DBBF725A}" type="slidenum">
              <a:rPr lang="th-TH" smtClean="0"/>
              <a:pPr/>
              <a:t>15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08394292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ัวกระดาษ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A902E3-B9EF-49E9-8008-4AB9DBBF725A}" type="slidenum">
              <a:rPr lang="th-TH" smtClean="0"/>
              <a:pPr/>
              <a:t>16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6450669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ัวกระดาษ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A902E3-B9EF-49E9-8008-4AB9DBBF725A}" type="slidenum">
              <a:rPr lang="th-TH" smtClean="0"/>
              <a:pPr/>
              <a:t>17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9940957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ัวกระดาษ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A902E3-B9EF-49E9-8008-4AB9DBBF725A}" type="slidenum">
              <a:rPr lang="th-TH" smtClean="0"/>
              <a:pPr/>
              <a:t>18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13566936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ัวกระดาษ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A902E3-B9EF-49E9-8008-4AB9DBBF725A}" type="slidenum">
              <a:rPr lang="th-TH" smtClean="0"/>
              <a:pPr/>
              <a:t>19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76124804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ัวกระดาษ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A902E3-B9EF-49E9-8008-4AB9DBBF725A}" type="slidenum">
              <a:rPr lang="th-TH" smtClean="0"/>
              <a:pPr/>
              <a:t>2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35758104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 dirty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 dirty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 dirty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ัวกระดาษ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A902E3-B9EF-49E9-8008-4AB9DBBF725A}" type="slidenum">
              <a:rPr lang="th-TH" smtClean="0"/>
              <a:pPr/>
              <a:t>24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34177901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ัวกระดาษ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A902E3-B9EF-49E9-8008-4AB9DBBF725A}" type="slidenum">
              <a:rPr lang="th-TH" smtClean="0"/>
              <a:pPr/>
              <a:t>25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48932200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ัวกระดาษ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A902E3-B9EF-49E9-8008-4AB9DBBF725A}" type="slidenum">
              <a:rPr lang="th-TH" smtClean="0"/>
              <a:pPr/>
              <a:t>26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19476744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ัวกระดาษ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A902E3-B9EF-49E9-8008-4AB9DBBF725A}" type="slidenum">
              <a:rPr lang="th-TH" smtClean="0"/>
              <a:pPr/>
              <a:t>27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53226189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ัวกระดาษ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A902E3-B9EF-49E9-8008-4AB9DBBF725A}" type="slidenum">
              <a:rPr lang="th-TH" smtClean="0"/>
              <a:pPr/>
              <a:t>28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679272857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ัวกระดาษ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A902E3-B9EF-49E9-8008-4AB9DBBF725A}" type="slidenum">
              <a:rPr lang="th-TH" smtClean="0"/>
              <a:pPr/>
              <a:t>29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572956587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ัวกระดาษ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A902E3-B9EF-49E9-8008-4AB9DBBF725A}" type="slidenum">
              <a:rPr lang="th-TH" smtClean="0"/>
              <a:pPr/>
              <a:t>30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2725930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ัวกระดาษ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A902E3-B9EF-49E9-8008-4AB9DBBF725A}" type="slidenum">
              <a:rPr lang="th-TH" smtClean="0"/>
              <a:pPr/>
              <a:t>3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35361165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ัวกระดาษ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A902E3-B9EF-49E9-8008-4AB9DBBF725A}" type="slidenum">
              <a:rPr lang="th-TH" smtClean="0"/>
              <a:pPr/>
              <a:t>31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02669253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ัวกระดาษ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A902E3-B9EF-49E9-8008-4AB9DBBF725A}" type="slidenum">
              <a:rPr lang="th-TH" smtClean="0"/>
              <a:pPr/>
              <a:t>32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110319979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ัวกระดาษ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A902E3-B9EF-49E9-8008-4AB9DBBF725A}" type="slidenum">
              <a:rPr lang="th-TH" smtClean="0"/>
              <a:pPr/>
              <a:t>33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341186198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ัวกระดาษ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A902E3-B9EF-49E9-8008-4AB9DBBF725A}" type="slidenum">
              <a:rPr lang="th-TH" smtClean="0"/>
              <a:pPr/>
              <a:t>34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479845453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ัวกระดาษ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A902E3-B9EF-49E9-8008-4AB9DBBF725A}" type="slidenum">
              <a:rPr lang="th-TH" smtClean="0"/>
              <a:pPr/>
              <a:t>35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273019323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ยึดบันทึกย่อ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 dirty="0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A902E3-B9EF-49E9-8008-4AB9DBBF725A}" type="slidenum">
              <a:rPr lang="th-TH" smtClean="0"/>
              <a:pPr/>
              <a:t>36</a:t>
            </a:fld>
            <a:endParaRPr lang="th-TH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ัวกระดาษ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endParaRPr lang="th-TH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ยึดบันทึกย่อ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A902E3-B9EF-49E9-8008-4AB9DBBF725A}" type="slidenum">
              <a:rPr lang="th-TH" smtClean="0"/>
              <a:pPr/>
              <a:t>40</a:t>
            </a:fld>
            <a:endParaRPr lang="th-TH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ัวกระดาษ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endParaRPr lang="th-TH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ัวกระดาษ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A902E3-B9EF-49E9-8008-4AB9DBBF725A}" type="slidenum">
              <a:rPr lang="th-TH" smtClean="0"/>
              <a:pPr/>
              <a:t>4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65607130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ัวกระดาษ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A902E3-B9EF-49E9-8008-4AB9DBBF725A}" type="slidenum">
              <a:rPr lang="th-TH" smtClean="0"/>
              <a:pPr/>
              <a:t>5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46388933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ัวกระดาษ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A902E3-B9EF-49E9-8008-4AB9DBBF725A}" type="slidenum">
              <a:rPr lang="th-TH" smtClean="0"/>
              <a:pPr/>
              <a:t>6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3252032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ัวกระดาษ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A902E3-B9EF-49E9-8008-4AB9DBBF725A}" type="slidenum">
              <a:rPr lang="th-TH" smtClean="0"/>
              <a:pPr/>
              <a:t>7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32498545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ัวกระดาษ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A902E3-B9EF-49E9-8008-4AB9DBBF725A}" type="slidenum">
              <a:rPr lang="th-TH" smtClean="0"/>
              <a:pPr/>
              <a:t>8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30269385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ัวกระดาษ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A902E3-B9EF-49E9-8008-4AB9DBBF725A}" type="slidenum">
              <a:rPr lang="th-TH" smtClean="0"/>
              <a:pPr/>
              <a:t>10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4139239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laceHolder 1"/>
          <p:cNvSpPr>
            <a:spLocks noGrp="1"/>
          </p:cNvSpPr>
          <p:nvPr>
            <p:ph type="title"/>
          </p:nvPr>
        </p:nvSpPr>
        <p:spPr>
          <a:xfrm>
            <a:off x="825480" y="1879560"/>
            <a:ext cx="11836080" cy="260316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25" name="PlaceHolder 2"/>
          <p:cNvSpPr>
            <a:spLocks noGrp="1"/>
          </p:cNvSpPr>
          <p:nvPr>
            <p:ph type="body"/>
          </p:nvPr>
        </p:nvSpPr>
        <p:spPr>
          <a:xfrm>
            <a:off x="825480" y="5346720"/>
            <a:ext cx="11836080" cy="884160"/>
          </a:xfrm>
          <a:prstGeom prst="rect">
            <a:avLst/>
          </a:prstGeom>
        </p:spPr>
        <p:txBody>
          <a:bodyPr lIns="0" tIns="0" rIns="0" bIns="0"/>
          <a:lstStyle/>
          <a:p>
            <a:pPr algn="ctr"/>
            <a:endParaRPr/>
          </a:p>
        </p:txBody>
      </p:sp>
      <p:sp>
        <p:nvSpPr>
          <p:cNvPr id="26" name="PlaceHolder 3"/>
          <p:cNvSpPr>
            <a:spLocks noGrp="1"/>
          </p:cNvSpPr>
          <p:nvPr>
            <p:ph type="body"/>
          </p:nvPr>
        </p:nvSpPr>
        <p:spPr>
          <a:xfrm>
            <a:off x="825480" y="6315120"/>
            <a:ext cx="11836080" cy="884160"/>
          </a:xfrm>
          <a:prstGeom prst="rect">
            <a:avLst/>
          </a:prstGeom>
        </p:spPr>
        <p:txBody>
          <a:bodyPr lIns="0" tIns="0" rIns="0" bIns="0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PlaceHolder 1"/>
          <p:cNvSpPr>
            <a:spLocks noGrp="1"/>
          </p:cNvSpPr>
          <p:nvPr>
            <p:ph type="title"/>
          </p:nvPr>
        </p:nvSpPr>
        <p:spPr>
          <a:xfrm>
            <a:off x="825480" y="1879560"/>
            <a:ext cx="11836080" cy="260316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28" name="PlaceHolder 2"/>
          <p:cNvSpPr>
            <a:spLocks noGrp="1"/>
          </p:cNvSpPr>
          <p:nvPr>
            <p:ph type="body"/>
          </p:nvPr>
        </p:nvSpPr>
        <p:spPr>
          <a:xfrm>
            <a:off x="825480" y="5346720"/>
            <a:ext cx="5775840" cy="884160"/>
          </a:xfrm>
          <a:prstGeom prst="rect">
            <a:avLst/>
          </a:prstGeom>
        </p:spPr>
        <p:txBody>
          <a:bodyPr lIns="0" tIns="0" rIns="0" bIns="0"/>
          <a:lstStyle/>
          <a:p>
            <a:pPr algn="ctr"/>
            <a:endParaRPr/>
          </a:p>
        </p:txBody>
      </p:sp>
      <p:sp>
        <p:nvSpPr>
          <p:cNvPr id="29" name="PlaceHolder 3"/>
          <p:cNvSpPr>
            <a:spLocks noGrp="1"/>
          </p:cNvSpPr>
          <p:nvPr>
            <p:ph type="body"/>
          </p:nvPr>
        </p:nvSpPr>
        <p:spPr>
          <a:xfrm>
            <a:off x="6890400" y="5346720"/>
            <a:ext cx="5775840" cy="884160"/>
          </a:xfrm>
          <a:prstGeom prst="rect">
            <a:avLst/>
          </a:prstGeom>
        </p:spPr>
        <p:txBody>
          <a:bodyPr lIns="0" tIns="0" rIns="0" bIns="0"/>
          <a:lstStyle/>
          <a:p>
            <a:pPr algn="ctr"/>
            <a:endParaRPr/>
          </a:p>
        </p:txBody>
      </p:sp>
      <p:sp>
        <p:nvSpPr>
          <p:cNvPr id="30" name="PlaceHolder 4"/>
          <p:cNvSpPr>
            <a:spLocks noGrp="1"/>
          </p:cNvSpPr>
          <p:nvPr>
            <p:ph type="body"/>
          </p:nvPr>
        </p:nvSpPr>
        <p:spPr>
          <a:xfrm>
            <a:off x="6890400" y="6315120"/>
            <a:ext cx="5775840" cy="884160"/>
          </a:xfrm>
          <a:prstGeom prst="rect">
            <a:avLst/>
          </a:prstGeom>
        </p:spPr>
        <p:txBody>
          <a:bodyPr lIns="0" tIns="0" rIns="0" bIns="0"/>
          <a:lstStyle/>
          <a:p>
            <a:pPr algn="ctr"/>
            <a:endParaRPr/>
          </a:p>
        </p:txBody>
      </p:sp>
      <p:sp>
        <p:nvSpPr>
          <p:cNvPr id="31" name="PlaceHolder 5"/>
          <p:cNvSpPr>
            <a:spLocks noGrp="1"/>
          </p:cNvSpPr>
          <p:nvPr>
            <p:ph type="body"/>
          </p:nvPr>
        </p:nvSpPr>
        <p:spPr>
          <a:xfrm>
            <a:off x="825480" y="6315120"/>
            <a:ext cx="5775840" cy="884160"/>
          </a:xfrm>
          <a:prstGeom prst="rect">
            <a:avLst/>
          </a:prstGeom>
        </p:spPr>
        <p:txBody>
          <a:bodyPr lIns="0" tIns="0" rIns="0" bIns="0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PlaceHolder 1"/>
          <p:cNvSpPr>
            <a:spLocks noGrp="1"/>
          </p:cNvSpPr>
          <p:nvPr>
            <p:ph type="title"/>
          </p:nvPr>
        </p:nvSpPr>
        <p:spPr>
          <a:xfrm>
            <a:off x="825480" y="1879560"/>
            <a:ext cx="11836080" cy="260316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33" name="PlaceHolder 2"/>
          <p:cNvSpPr>
            <a:spLocks noGrp="1"/>
          </p:cNvSpPr>
          <p:nvPr>
            <p:ph type="body"/>
          </p:nvPr>
        </p:nvSpPr>
        <p:spPr>
          <a:xfrm>
            <a:off x="825480" y="5346720"/>
            <a:ext cx="11836080" cy="1854000"/>
          </a:xfrm>
          <a:prstGeom prst="rect">
            <a:avLst/>
          </a:prstGeom>
        </p:spPr>
        <p:txBody>
          <a:bodyPr lIns="0" tIns="0" rIns="0" bIns="0"/>
          <a:lstStyle/>
          <a:p>
            <a:pPr algn="ctr"/>
            <a:endParaRPr/>
          </a:p>
        </p:txBody>
      </p:sp>
      <p:sp>
        <p:nvSpPr>
          <p:cNvPr id="34" name="PlaceHolder 3"/>
          <p:cNvSpPr>
            <a:spLocks noGrp="1"/>
          </p:cNvSpPr>
          <p:nvPr>
            <p:ph type="body"/>
          </p:nvPr>
        </p:nvSpPr>
        <p:spPr>
          <a:xfrm>
            <a:off x="825480" y="5346720"/>
            <a:ext cx="11836080" cy="1854000"/>
          </a:xfrm>
          <a:prstGeom prst="rect">
            <a:avLst/>
          </a:prstGeom>
        </p:spPr>
        <p:txBody>
          <a:bodyPr lIns="0" tIns="0" rIns="0" bIns="0"/>
          <a:lstStyle/>
          <a:p>
            <a:pPr algn="ctr"/>
            <a:endParaRPr/>
          </a:p>
        </p:txBody>
      </p:sp>
      <p:pic>
        <p:nvPicPr>
          <p:cNvPr id="35" name="รูปภาพ 34"/>
          <p:cNvPicPr/>
          <p:nvPr/>
        </p:nvPicPr>
        <p:blipFill>
          <a:blip r:embed="rId2" cstate="print"/>
          <a:stretch/>
        </p:blipFill>
        <p:spPr>
          <a:xfrm>
            <a:off x="5581800" y="5346720"/>
            <a:ext cx="2323440" cy="1854000"/>
          </a:xfrm>
          <a:prstGeom prst="rect">
            <a:avLst/>
          </a:prstGeom>
          <a:ln>
            <a:noFill/>
          </a:ln>
        </p:spPr>
      </p:pic>
      <p:pic>
        <p:nvPicPr>
          <p:cNvPr id="36" name="รูปภาพ 35"/>
          <p:cNvPicPr/>
          <p:nvPr/>
        </p:nvPicPr>
        <p:blipFill>
          <a:blip r:embed="rId2" cstate="print"/>
          <a:stretch/>
        </p:blipFill>
        <p:spPr>
          <a:xfrm>
            <a:off x="5581800" y="5346720"/>
            <a:ext cx="2323440" cy="185400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PlaceHolder 1"/>
          <p:cNvSpPr>
            <a:spLocks noGrp="1"/>
          </p:cNvSpPr>
          <p:nvPr>
            <p:ph type="title"/>
          </p:nvPr>
        </p:nvSpPr>
        <p:spPr>
          <a:xfrm>
            <a:off x="825480" y="1879560"/>
            <a:ext cx="11836080" cy="260316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40" name="PlaceHolder 2"/>
          <p:cNvSpPr>
            <a:spLocks noGrp="1"/>
          </p:cNvSpPr>
          <p:nvPr>
            <p:ph type="subTitle"/>
          </p:nvPr>
        </p:nvSpPr>
        <p:spPr>
          <a:xfrm>
            <a:off x="825480" y="5346720"/>
            <a:ext cx="11836080" cy="18540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PlaceHolder 1"/>
          <p:cNvSpPr>
            <a:spLocks noGrp="1"/>
          </p:cNvSpPr>
          <p:nvPr>
            <p:ph type="title"/>
          </p:nvPr>
        </p:nvSpPr>
        <p:spPr>
          <a:xfrm>
            <a:off x="825480" y="1879560"/>
            <a:ext cx="11836080" cy="260316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42" name="PlaceHolder 2"/>
          <p:cNvSpPr>
            <a:spLocks noGrp="1"/>
          </p:cNvSpPr>
          <p:nvPr>
            <p:ph type="body"/>
          </p:nvPr>
        </p:nvSpPr>
        <p:spPr>
          <a:xfrm>
            <a:off x="825480" y="5346720"/>
            <a:ext cx="11836080" cy="1854000"/>
          </a:xfrm>
          <a:prstGeom prst="rect">
            <a:avLst/>
          </a:prstGeom>
        </p:spPr>
        <p:txBody>
          <a:bodyPr lIns="0" tIns="0" rIns="0" bIns="0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PlaceHolder 1"/>
          <p:cNvSpPr>
            <a:spLocks noGrp="1"/>
          </p:cNvSpPr>
          <p:nvPr>
            <p:ph type="title"/>
          </p:nvPr>
        </p:nvSpPr>
        <p:spPr>
          <a:xfrm>
            <a:off x="825480" y="1879560"/>
            <a:ext cx="11836080" cy="260316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44" name="PlaceHolder 2"/>
          <p:cNvSpPr>
            <a:spLocks noGrp="1"/>
          </p:cNvSpPr>
          <p:nvPr>
            <p:ph type="body"/>
          </p:nvPr>
        </p:nvSpPr>
        <p:spPr>
          <a:xfrm>
            <a:off x="825480" y="5346720"/>
            <a:ext cx="5775840" cy="1854000"/>
          </a:xfrm>
          <a:prstGeom prst="rect">
            <a:avLst/>
          </a:prstGeom>
        </p:spPr>
        <p:txBody>
          <a:bodyPr lIns="0" tIns="0" rIns="0" bIns="0"/>
          <a:lstStyle/>
          <a:p>
            <a:pPr algn="ctr"/>
            <a:endParaRPr/>
          </a:p>
        </p:txBody>
      </p:sp>
      <p:sp>
        <p:nvSpPr>
          <p:cNvPr id="45" name="PlaceHolder 3"/>
          <p:cNvSpPr>
            <a:spLocks noGrp="1"/>
          </p:cNvSpPr>
          <p:nvPr>
            <p:ph type="body"/>
          </p:nvPr>
        </p:nvSpPr>
        <p:spPr>
          <a:xfrm>
            <a:off x="6890400" y="5346720"/>
            <a:ext cx="5775840" cy="1854000"/>
          </a:xfrm>
          <a:prstGeom prst="rect">
            <a:avLst/>
          </a:prstGeom>
        </p:spPr>
        <p:txBody>
          <a:bodyPr lIns="0" tIns="0" rIns="0" bIns="0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PlaceHolder 1"/>
          <p:cNvSpPr>
            <a:spLocks noGrp="1"/>
          </p:cNvSpPr>
          <p:nvPr>
            <p:ph type="title"/>
          </p:nvPr>
        </p:nvSpPr>
        <p:spPr>
          <a:xfrm>
            <a:off x="825480" y="1879560"/>
            <a:ext cx="11836080" cy="260316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PlaceHolder 1"/>
          <p:cNvSpPr>
            <a:spLocks noGrp="1"/>
          </p:cNvSpPr>
          <p:nvPr>
            <p:ph type="subTitle"/>
          </p:nvPr>
        </p:nvSpPr>
        <p:spPr>
          <a:xfrm>
            <a:off x="825480" y="1879560"/>
            <a:ext cx="11836080" cy="1206792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PlaceHolder 1"/>
          <p:cNvSpPr>
            <a:spLocks noGrp="1"/>
          </p:cNvSpPr>
          <p:nvPr>
            <p:ph type="title"/>
          </p:nvPr>
        </p:nvSpPr>
        <p:spPr>
          <a:xfrm>
            <a:off x="825480" y="1879560"/>
            <a:ext cx="11836080" cy="260316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49" name="PlaceHolder 2"/>
          <p:cNvSpPr>
            <a:spLocks noGrp="1"/>
          </p:cNvSpPr>
          <p:nvPr>
            <p:ph type="body"/>
          </p:nvPr>
        </p:nvSpPr>
        <p:spPr>
          <a:xfrm>
            <a:off x="825480" y="5346720"/>
            <a:ext cx="5775840" cy="884160"/>
          </a:xfrm>
          <a:prstGeom prst="rect">
            <a:avLst/>
          </a:prstGeom>
        </p:spPr>
        <p:txBody>
          <a:bodyPr lIns="0" tIns="0" rIns="0" bIns="0"/>
          <a:lstStyle/>
          <a:p>
            <a:pPr algn="ctr"/>
            <a:endParaRPr/>
          </a:p>
        </p:txBody>
      </p:sp>
      <p:sp>
        <p:nvSpPr>
          <p:cNvPr id="50" name="PlaceHolder 3"/>
          <p:cNvSpPr>
            <a:spLocks noGrp="1"/>
          </p:cNvSpPr>
          <p:nvPr>
            <p:ph type="body"/>
          </p:nvPr>
        </p:nvSpPr>
        <p:spPr>
          <a:xfrm>
            <a:off x="825480" y="6315120"/>
            <a:ext cx="5775840" cy="884160"/>
          </a:xfrm>
          <a:prstGeom prst="rect">
            <a:avLst/>
          </a:prstGeom>
        </p:spPr>
        <p:txBody>
          <a:bodyPr lIns="0" tIns="0" rIns="0" bIns="0"/>
          <a:lstStyle/>
          <a:p>
            <a:pPr algn="ctr"/>
            <a:endParaRPr/>
          </a:p>
        </p:txBody>
      </p:sp>
      <p:sp>
        <p:nvSpPr>
          <p:cNvPr id="51" name="PlaceHolder 4"/>
          <p:cNvSpPr>
            <a:spLocks noGrp="1"/>
          </p:cNvSpPr>
          <p:nvPr>
            <p:ph type="body"/>
          </p:nvPr>
        </p:nvSpPr>
        <p:spPr>
          <a:xfrm>
            <a:off x="6890400" y="5346720"/>
            <a:ext cx="5775840" cy="1854000"/>
          </a:xfrm>
          <a:prstGeom prst="rect">
            <a:avLst/>
          </a:prstGeom>
        </p:spPr>
        <p:txBody>
          <a:bodyPr lIns="0" tIns="0" rIns="0" bIns="0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ceHolder 1"/>
          <p:cNvSpPr>
            <a:spLocks noGrp="1"/>
          </p:cNvSpPr>
          <p:nvPr>
            <p:ph type="title"/>
          </p:nvPr>
        </p:nvSpPr>
        <p:spPr>
          <a:xfrm>
            <a:off x="825480" y="1879560"/>
            <a:ext cx="11836080" cy="260316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4" name="PlaceHolder 2"/>
          <p:cNvSpPr>
            <a:spLocks noGrp="1"/>
          </p:cNvSpPr>
          <p:nvPr>
            <p:ph type="subTitle"/>
          </p:nvPr>
        </p:nvSpPr>
        <p:spPr>
          <a:xfrm>
            <a:off x="825480" y="5346720"/>
            <a:ext cx="11836080" cy="18540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PlaceHolder 1"/>
          <p:cNvSpPr>
            <a:spLocks noGrp="1"/>
          </p:cNvSpPr>
          <p:nvPr>
            <p:ph type="title"/>
          </p:nvPr>
        </p:nvSpPr>
        <p:spPr>
          <a:xfrm>
            <a:off x="825480" y="1879560"/>
            <a:ext cx="11836080" cy="260316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53" name="PlaceHolder 2"/>
          <p:cNvSpPr>
            <a:spLocks noGrp="1"/>
          </p:cNvSpPr>
          <p:nvPr>
            <p:ph type="body"/>
          </p:nvPr>
        </p:nvSpPr>
        <p:spPr>
          <a:xfrm>
            <a:off x="825480" y="5346720"/>
            <a:ext cx="5775840" cy="1854000"/>
          </a:xfrm>
          <a:prstGeom prst="rect">
            <a:avLst/>
          </a:prstGeom>
        </p:spPr>
        <p:txBody>
          <a:bodyPr lIns="0" tIns="0" rIns="0" bIns="0"/>
          <a:lstStyle/>
          <a:p>
            <a:pPr algn="ctr"/>
            <a:endParaRPr/>
          </a:p>
        </p:txBody>
      </p:sp>
      <p:sp>
        <p:nvSpPr>
          <p:cNvPr id="54" name="PlaceHolder 3"/>
          <p:cNvSpPr>
            <a:spLocks noGrp="1"/>
          </p:cNvSpPr>
          <p:nvPr>
            <p:ph type="body"/>
          </p:nvPr>
        </p:nvSpPr>
        <p:spPr>
          <a:xfrm>
            <a:off x="6890400" y="5346720"/>
            <a:ext cx="5775840" cy="884160"/>
          </a:xfrm>
          <a:prstGeom prst="rect">
            <a:avLst/>
          </a:prstGeom>
        </p:spPr>
        <p:txBody>
          <a:bodyPr lIns="0" tIns="0" rIns="0" bIns="0"/>
          <a:lstStyle/>
          <a:p>
            <a:pPr algn="ctr"/>
            <a:endParaRPr/>
          </a:p>
        </p:txBody>
      </p:sp>
      <p:sp>
        <p:nvSpPr>
          <p:cNvPr id="55" name="PlaceHolder 4"/>
          <p:cNvSpPr>
            <a:spLocks noGrp="1"/>
          </p:cNvSpPr>
          <p:nvPr>
            <p:ph type="body"/>
          </p:nvPr>
        </p:nvSpPr>
        <p:spPr>
          <a:xfrm>
            <a:off x="6890400" y="6315120"/>
            <a:ext cx="5775840" cy="884160"/>
          </a:xfrm>
          <a:prstGeom prst="rect">
            <a:avLst/>
          </a:prstGeom>
        </p:spPr>
        <p:txBody>
          <a:bodyPr lIns="0" tIns="0" rIns="0" bIns="0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PlaceHolder 1"/>
          <p:cNvSpPr>
            <a:spLocks noGrp="1"/>
          </p:cNvSpPr>
          <p:nvPr>
            <p:ph type="title"/>
          </p:nvPr>
        </p:nvSpPr>
        <p:spPr>
          <a:xfrm>
            <a:off x="825480" y="1879560"/>
            <a:ext cx="11836080" cy="260316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57" name="PlaceHolder 2"/>
          <p:cNvSpPr>
            <a:spLocks noGrp="1"/>
          </p:cNvSpPr>
          <p:nvPr>
            <p:ph type="body"/>
          </p:nvPr>
        </p:nvSpPr>
        <p:spPr>
          <a:xfrm>
            <a:off x="825480" y="5346720"/>
            <a:ext cx="5775840" cy="884160"/>
          </a:xfrm>
          <a:prstGeom prst="rect">
            <a:avLst/>
          </a:prstGeom>
        </p:spPr>
        <p:txBody>
          <a:bodyPr lIns="0" tIns="0" rIns="0" bIns="0"/>
          <a:lstStyle/>
          <a:p>
            <a:pPr algn="ctr"/>
            <a:endParaRPr/>
          </a:p>
        </p:txBody>
      </p:sp>
      <p:sp>
        <p:nvSpPr>
          <p:cNvPr id="58" name="PlaceHolder 3"/>
          <p:cNvSpPr>
            <a:spLocks noGrp="1"/>
          </p:cNvSpPr>
          <p:nvPr>
            <p:ph type="body"/>
          </p:nvPr>
        </p:nvSpPr>
        <p:spPr>
          <a:xfrm>
            <a:off x="6890400" y="5346720"/>
            <a:ext cx="5775840" cy="884160"/>
          </a:xfrm>
          <a:prstGeom prst="rect">
            <a:avLst/>
          </a:prstGeom>
        </p:spPr>
        <p:txBody>
          <a:bodyPr lIns="0" tIns="0" rIns="0" bIns="0"/>
          <a:lstStyle/>
          <a:p>
            <a:pPr algn="ctr"/>
            <a:endParaRPr/>
          </a:p>
        </p:txBody>
      </p:sp>
      <p:sp>
        <p:nvSpPr>
          <p:cNvPr id="59" name="PlaceHolder 4"/>
          <p:cNvSpPr>
            <a:spLocks noGrp="1"/>
          </p:cNvSpPr>
          <p:nvPr>
            <p:ph type="body"/>
          </p:nvPr>
        </p:nvSpPr>
        <p:spPr>
          <a:xfrm>
            <a:off x="825480" y="6315120"/>
            <a:ext cx="11836080" cy="884160"/>
          </a:xfrm>
          <a:prstGeom prst="rect">
            <a:avLst/>
          </a:prstGeom>
        </p:spPr>
        <p:txBody>
          <a:bodyPr lIns="0" tIns="0" rIns="0" bIns="0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PlaceHolder 1"/>
          <p:cNvSpPr>
            <a:spLocks noGrp="1"/>
          </p:cNvSpPr>
          <p:nvPr>
            <p:ph type="title"/>
          </p:nvPr>
        </p:nvSpPr>
        <p:spPr>
          <a:xfrm>
            <a:off x="825480" y="1879560"/>
            <a:ext cx="11836080" cy="260316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61" name="PlaceHolder 2"/>
          <p:cNvSpPr>
            <a:spLocks noGrp="1"/>
          </p:cNvSpPr>
          <p:nvPr>
            <p:ph type="body"/>
          </p:nvPr>
        </p:nvSpPr>
        <p:spPr>
          <a:xfrm>
            <a:off x="825480" y="5346720"/>
            <a:ext cx="11836080" cy="884160"/>
          </a:xfrm>
          <a:prstGeom prst="rect">
            <a:avLst/>
          </a:prstGeom>
        </p:spPr>
        <p:txBody>
          <a:bodyPr lIns="0" tIns="0" rIns="0" bIns="0"/>
          <a:lstStyle/>
          <a:p>
            <a:pPr algn="ctr"/>
            <a:endParaRPr/>
          </a:p>
        </p:txBody>
      </p:sp>
      <p:sp>
        <p:nvSpPr>
          <p:cNvPr id="62" name="PlaceHolder 3"/>
          <p:cNvSpPr>
            <a:spLocks noGrp="1"/>
          </p:cNvSpPr>
          <p:nvPr>
            <p:ph type="body"/>
          </p:nvPr>
        </p:nvSpPr>
        <p:spPr>
          <a:xfrm>
            <a:off x="825480" y="6315120"/>
            <a:ext cx="11836080" cy="884160"/>
          </a:xfrm>
          <a:prstGeom prst="rect">
            <a:avLst/>
          </a:prstGeom>
        </p:spPr>
        <p:txBody>
          <a:bodyPr lIns="0" tIns="0" rIns="0" bIns="0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PlaceHolder 1"/>
          <p:cNvSpPr>
            <a:spLocks noGrp="1"/>
          </p:cNvSpPr>
          <p:nvPr>
            <p:ph type="title"/>
          </p:nvPr>
        </p:nvSpPr>
        <p:spPr>
          <a:xfrm>
            <a:off x="825480" y="1879560"/>
            <a:ext cx="11836080" cy="260316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64" name="PlaceHolder 2"/>
          <p:cNvSpPr>
            <a:spLocks noGrp="1"/>
          </p:cNvSpPr>
          <p:nvPr>
            <p:ph type="body"/>
          </p:nvPr>
        </p:nvSpPr>
        <p:spPr>
          <a:xfrm>
            <a:off x="825480" y="5346720"/>
            <a:ext cx="5775840" cy="884160"/>
          </a:xfrm>
          <a:prstGeom prst="rect">
            <a:avLst/>
          </a:prstGeom>
        </p:spPr>
        <p:txBody>
          <a:bodyPr lIns="0" tIns="0" rIns="0" bIns="0"/>
          <a:lstStyle/>
          <a:p>
            <a:pPr algn="ctr"/>
            <a:endParaRPr/>
          </a:p>
        </p:txBody>
      </p:sp>
      <p:sp>
        <p:nvSpPr>
          <p:cNvPr id="65" name="PlaceHolder 3"/>
          <p:cNvSpPr>
            <a:spLocks noGrp="1"/>
          </p:cNvSpPr>
          <p:nvPr>
            <p:ph type="body"/>
          </p:nvPr>
        </p:nvSpPr>
        <p:spPr>
          <a:xfrm>
            <a:off x="6890400" y="5346720"/>
            <a:ext cx="5775840" cy="884160"/>
          </a:xfrm>
          <a:prstGeom prst="rect">
            <a:avLst/>
          </a:prstGeom>
        </p:spPr>
        <p:txBody>
          <a:bodyPr lIns="0" tIns="0" rIns="0" bIns="0"/>
          <a:lstStyle/>
          <a:p>
            <a:pPr algn="ctr"/>
            <a:endParaRPr/>
          </a:p>
        </p:txBody>
      </p:sp>
      <p:sp>
        <p:nvSpPr>
          <p:cNvPr id="66" name="PlaceHolder 4"/>
          <p:cNvSpPr>
            <a:spLocks noGrp="1"/>
          </p:cNvSpPr>
          <p:nvPr>
            <p:ph type="body"/>
          </p:nvPr>
        </p:nvSpPr>
        <p:spPr>
          <a:xfrm>
            <a:off x="6890400" y="6315120"/>
            <a:ext cx="5775840" cy="884160"/>
          </a:xfrm>
          <a:prstGeom prst="rect">
            <a:avLst/>
          </a:prstGeom>
        </p:spPr>
        <p:txBody>
          <a:bodyPr lIns="0" tIns="0" rIns="0" bIns="0"/>
          <a:lstStyle/>
          <a:p>
            <a:pPr algn="ctr"/>
            <a:endParaRPr/>
          </a:p>
        </p:txBody>
      </p:sp>
      <p:sp>
        <p:nvSpPr>
          <p:cNvPr id="67" name="PlaceHolder 5"/>
          <p:cNvSpPr>
            <a:spLocks noGrp="1"/>
          </p:cNvSpPr>
          <p:nvPr>
            <p:ph type="body"/>
          </p:nvPr>
        </p:nvSpPr>
        <p:spPr>
          <a:xfrm>
            <a:off x="825480" y="6315120"/>
            <a:ext cx="5775840" cy="884160"/>
          </a:xfrm>
          <a:prstGeom prst="rect">
            <a:avLst/>
          </a:prstGeom>
        </p:spPr>
        <p:txBody>
          <a:bodyPr lIns="0" tIns="0" rIns="0" bIns="0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PlaceHolder 1"/>
          <p:cNvSpPr>
            <a:spLocks noGrp="1"/>
          </p:cNvSpPr>
          <p:nvPr>
            <p:ph type="title"/>
          </p:nvPr>
        </p:nvSpPr>
        <p:spPr>
          <a:xfrm>
            <a:off x="825480" y="1879560"/>
            <a:ext cx="11836080" cy="260316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69" name="PlaceHolder 2"/>
          <p:cNvSpPr>
            <a:spLocks noGrp="1"/>
          </p:cNvSpPr>
          <p:nvPr>
            <p:ph type="body"/>
          </p:nvPr>
        </p:nvSpPr>
        <p:spPr>
          <a:xfrm>
            <a:off x="825480" y="5346720"/>
            <a:ext cx="11836080" cy="1854000"/>
          </a:xfrm>
          <a:prstGeom prst="rect">
            <a:avLst/>
          </a:prstGeom>
        </p:spPr>
        <p:txBody>
          <a:bodyPr lIns="0" tIns="0" rIns="0" bIns="0"/>
          <a:lstStyle/>
          <a:p>
            <a:pPr algn="ctr"/>
            <a:endParaRPr/>
          </a:p>
        </p:txBody>
      </p:sp>
      <p:sp>
        <p:nvSpPr>
          <p:cNvPr id="70" name="PlaceHolder 3"/>
          <p:cNvSpPr>
            <a:spLocks noGrp="1"/>
          </p:cNvSpPr>
          <p:nvPr>
            <p:ph type="body"/>
          </p:nvPr>
        </p:nvSpPr>
        <p:spPr>
          <a:xfrm>
            <a:off x="825480" y="5346720"/>
            <a:ext cx="11836080" cy="1854000"/>
          </a:xfrm>
          <a:prstGeom prst="rect">
            <a:avLst/>
          </a:prstGeom>
        </p:spPr>
        <p:txBody>
          <a:bodyPr lIns="0" tIns="0" rIns="0" bIns="0"/>
          <a:lstStyle/>
          <a:p>
            <a:pPr algn="ctr"/>
            <a:endParaRPr/>
          </a:p>
        </p:txBody>
      </p:sp>
      <p:pic>
        <p:nvPicPr>
          <p:cNvPr id="71" name="รูปภาพ 70"/>
          <p:cNvPicPr/>
          <p:nvPr/>
        </p:nvPicPr>
        <p:blipFill>
          <a:blip r:embed="rId2" cstate="print"/>
          <a:stretch/>
        </p:blipFill>
        <p:spPr>
          <a:xfrm>
            <a:off x="5581800" y="5346720"/>
            <a:ext cx="2323440" cy="1854000"/>
          </a:xfrm>
          <a:prstGeom prst="rect">
            <a:avLst/>
          </a:prstGeom>
          <a:ln>
            <a:noFill/>
          </a:ln>
        </p:spPr>
      </p:pic>
      <p:pic>
        <p:nvPicPr>
          <p:cNvPr id="72" name="รูปภาพ 71"/>
          <p:cNvPicPr/>
          <p:nvPr/>
        </p:nvPicPr>
        <p:blipFill>
          <a:blip r:embed="rId2" cstate="print"/>
          <a:stretch/>
        </p:blipFill>
        <p:spPr>
          <a:xfrm>
            <a:off x="5581800" y="5346720"/>
            <a:ext cx="2323440" cy="185400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975360" y="3029939"/>
            <a:ext cx="11054080" cy="2090702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950720" y="5527040"/>
            <a:ext cx="9103360" cy="2492587"/>
          </a:xfrm>
        </p:spPr>
        <p:txBody>
          <a:bodyPr/>
          <a:lstStyle>
            <a:lvl1pPr marL="0" indent="0" algn="ctr">
              <a:buNone/>
              <a:defRPr/>
            </a:lvl1pPr>
            <a:lvl2pPr marL="650230" indent="0" algn="ctr">
              <a:buNone/>
              <a:defRPr/>
            </a:lvl2pPr>
            <a:lvl3pPr marL="1300460" indent="0" algn="ctr">
              <a:buNone/>
              <a:defRPr/>
            </a:lvl3pPr>
            <a:lvl4pPr marL="1950690" indent="0" algn="ctr">
              <a:buNone/>
              <a:defRPr/>
            </a:lvl4pPr>
            <a:lvl5pPr marL="2600919" indent="0" algn="ctr">
              <a:buNone/>
              <a:defRPr/>
            </a:lvl5pPr>
            <a:lvl6pPr marL="3251149" indent="0" algn="ctr">
              <a:buNone/>
              <a:defRPr/>
            </a:lvl6pPr>
            <a:lvl7pPr marL="3901379" indent="0" algn="ctr">
              <a:buNone/>
              <a:defRPr/>
            </a:lvl7pPr>
            <a:lvl8pPr marL="4551609" indent="0" algn="ctr">
              <a:buNone/>
              <a:defRPr/>
            </a:lvl8pPr>
            <a:lvl9pPr marL="5201839" indent="0" algn="ctr">
              <a:buNone/>
              <a:defRPr/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th-TH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825480" y="1879560"/>
            <a:ext cx="11836080" cy="260316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6" name="PlaceHolder 2"/>
          <p:cNvSpPr>
            <a:spLocks noGrp="1"/>
          </p:cNvSpPr>
          <p:nvPr>
            <p:ph type="body"/>
          </p:nvPr>
        </p:nvSpPr>
        <p:spPr>
          <a:xfrm>
            <a:off x="825480" y="5346720"/>
            <a:ext cx="11836080" cy="1854000"/>
          </a:xfrm>
          <a:prstGeom prst="rect">
            <a:avLst/>
          </a:prstGeom>
        </p:spPr>
        <p:txBody>
          <a:bodyPr lIns="0" tIns="0" rIns="0" bIns="0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825480" y="1879560"/>
            <a:ext cx="11836080" cy="260316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8" name="PlaceHolder 2"/>
          <p:cNvSpPr>
            <a:spLocks noGrp="1"/>
          </p:cNvSpPr>
          <p:nvPr>
            <p:ph type="body"/>
          </p:nvPr>
        </p:nvSpPr>
        <p:spPr>
          <a:xfrm>
            <a:off x="825480" y="5346720"/>
            <a:ext cx="5775840" cy="1854000"/>
          </a:xfrm>
          <a:prstGeom prst="rect">
            <a:avLst/>
          </a:prstGeom>
        </p:spPr>
        <p:txBody>
          <a:bodyPr lIns="0" tIns="0" rIns="0" bIns="0"/>
          <a:lstStyle/>
          <a:p>
            <a:pPr algn="ctr"/>
            <a:endParaRPr/>
          </a:p>
        </p:txBody>
      </p:sp>
      <p:sp>
        <p:nvSpPr>
          <p:cNvPr id="9" name="PlaceHolder 3"/>
          <p:cNvSpPr>
            <a:spLocks noGrp="1"/>
          </p:cNvSpPr>
          <p:nvPr>
            <p:ph type="body"/>
          </p:nvPr>
        </p:nvSpPr>
        <p:spPr>
          <a:xfrm>
            <a:off x="6890400" y="5346720"/>
            <a:ext cx="5775840" cy="1854000"/>
          </a:xfrm>
          <a:prstGeom prst="rect">
            <a:avLst/>
          </a:prstGeom>
        </p:spPr>
        <p:txBody>
          <a:bodyPr lIns="0" tIns="0" rIns="0" bIns="0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title"/>
          </p:nvPr>
        </p:nvSpPr>
        <p:spPr>
          <a:xfrm>
            <a:off x="825480" y="1879560"/>
            <a:ext cx="11836080" cy="260316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subTitle"/>
          </p:nvPr>
        </p:nvSpPr>
        <p:spPr>
          <a:xfrm>
            <a:off x="825480" y="1879560"/>
            <a:ext cx="11836080" cy="1206792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825480" y="1879560"/>
            <a:ext cx="11836080" cy="260316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13" name="PlaceHolder 2"/>
          <p:cNvSpPr>
            <a:spLocks noGrp="1"/>
          </p:cNvSpPr>
          <p:nvPr>
            <p:ph type="body"/>
          </p:nvPr>
        </p:nvSpPr>
        <p:spPr>
          <a:xfrm>
            <a:off x="825480" y="5346720"/>
            <a:ext cx="5775840" cy="884160"/>
          </a:xfrm>
          <a:prstGeom prst="rect">
            <a:avLst/>
          </a:prstGeom>
        </p:spPr>
        <p:txBody>
          <a:bodyPr lIns="0" tIns="0" rIns="0" bIns="0"/>
          <a:lstStyle/>
          <a:p>
            <a:pPr algn="ctr"/>
            <a:endParaRPr/>
          </a:p>
        </p:txBody>
      </p:sp>
      <p:sp>
        <p:nvSpPr>
          <p:cNvPr id="14" name="PlaceHolder 3"/>
          <p:cNvSpPr>
            <a:spLocks noGrp="1"/>
          </p:cNvSpPr>
          <p:nvPr>
            <p:ph type="body"/>
          </p:nvPr>
        </p:nvSpPr>
        <p:spPr>
          <a:xfrm>
            <a:off x="825480" y="6315120"/>
            <a:ext cx="5775840" cy="884160"/>
          </a:xfrm>
          <a:prstGeom prst="rect">
            <a:avLst/>
          </a:prstGeom>
        </p:spPr>
        <p:txBody>
          <a:bodyPr lIns="0" tIns="0" rIns="0" bIns="0"/>
          <a:lstStyle/>
          <a:p>
            <a:pPr algn="ctr"/>
            <a:endParaRPr/>
          </a:p>
        </p:txBody>
      </p:sp>
      <p:sp>
        <p:nvSpPr>
          <p:cNvPr id="15" name="PlaceHolder 4"/>
          <p:cNvSpPr>
            <a:spLocks noGrp="1"/>
          </p:cNvSpPr>
          <p:nvPr>
            <p:ph type="body"/>
          </p:nvPr>
        </p:nvSpPr>
        <p:spPr>
          <a:xfrm>
            <a:off x="6890400" y="5346720"/>
            <a:ext cx="5775840" cy="1854000"/>
          </a:xfrm>
          <a:prstGeom prst="rect">
            <a:avLst/>
          </a:prstGeom>
        </p:spPr>
        <p:txBody>
          <a:bodyPr lIns="0" tIns="0" rIns="0" bIns="0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laceHolder 1"/>
          <p:cNvSpPr>
            <a:spLocks noGrp="1"/>
          </p:cNvSpPr>
          <p:nvPr>
            <p:ph type="title"/>
          </p:nvPr>
        </p:nvSpPr>
        <p:spPr>
          <a:xfrm>
            <a:off x="825480" y="1879560"/>
            <a:ext cx="11836080" cy="260316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17" name="PlaceHolder 2"/>
          <p:cNvSpPr>
            <a:spLocks noGrp="1"/>
          </p:cNvSpPr>
          <p:nvPr>
            <p:ph type="body"/>
          </p:nvPr>
        </p:nvSpPr>
        <p:spPr>
          <a:xfrm>
            <a:off x="825480" y="5346720"/>
            <a:ext cx="5775840" cy="1854000"/>
          </a:xfrm>
          <a:prstGeom prst="rect">
            <a:avLst/>
          </a:prstGeom>
        </p:spPr>
        <p:txBody>
          <a:bodyPr lIns="0" tIns="0" rIns="0" bIns="0"/>
          <a:lstStyle/>
          <a:p>
            <a:pPr algn="ctr"/>
            <a:endParaRPr/>
          </a:p>
        </p:txBody>
      </p:sp>
      <p:sp>
        <p:nvSpPr>
          <p:cNvPr id="18" name="PlaceHolder 3"/>
          <p:cNvSpPr>
            <a:spLocks noGrp="1"/>
          </p:cNvSpPr>
          <p:nvPr>
            <p:ph type="body"/>
          </p:nvPr>
        </p:nvSpPr>
        <p:spPr>
          <a:xfrm>
            <a:off x="6890400" y="5346720"/>
            <a:ext cx="5775840" cy="884160"/>
          </a:xfrm>
          <a:prstGeom prst="rect">
            <a:avLst/>
          </a:prstGeom>
        </p:spPr>
        <p:txBody>
          <a:bodyPr lIns="0" tIns="0" rIns="0" bIns="0"/>
          <a:lstStyle/>
          <a:p>
            <a:pPr algn="ctr"/>
            <a:endParaRPr/>
          </a:p>
        </p:txBody>
      </p:sp>
      <p:sp>
        <p:nvSpPr>
          <p:cNvPr id="19" name="PlaceHolder 4"/>
          <p:cNvSpPr>
            <a:spLocks noGrp="1"/>
          </p:cNvSpPr>
          <p:nvPr>
            <p:ph type="body"/>
          </p:nvPr>
        </p:nvSpPr>
        <p:spPr>
          <a:xfrm>
            <a:off x="6890400" y="6315120"/>
            <a:ext cx="5775840" cy="884160"/>
          </a:xfrm>
          <a:prstGeom prst="rect">
            <a:avLst/>
          </a:prstGeom>
        </p:spPr>
        <p:txBody>
          <a:bodyPr lIns="0" tIns="0" rIns="0" bIns="0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laceHolder 1"/>
          <p:cNvSpPr>
            <a:spLocks noGrp="1"/>
          </p:cNvSpPr>
          <p:nvPr>
            <p:ph type="title"/>
          </p:nvPr>
        </p:nvSpPr>
        <p:spPr>
          <a:xfrm>
            <a:off x="825480" y="1879560"/>
            <a:ext cx="11836080" cy="260316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21" name="PlaceHolder 2"/>
          <p:cNvSpPr>
            <a:spLocks noGrp="1"/>
          </p:cNvSpPr>
          <p:nvPr>
            <p:ph type="body"/>
          </p:nvPr>
        </p:nvSpPr>
        <p:spPr>
          <a:xfrm>
            <a:off x="825480" y="5346720"/>
            <a:ext cx="5775840" cy="884160"/>
          </a:xfrm>
          <a:prstGeom prst="rect">
            <a:avLst/>
          </a:prstGeom>
        </p:spPr>
        <p:txBody>
          <a:bodyPr lIns="0" tIns="0" rIns="0" bIns="0"/>
          <a:lstStyle/>
          <a:p>
            <a:pPr algn="ctr"/>
            <a:endParaRPr/>
          </a:p>
        </p:txBody>
      </p:sp>
      <p:sp>
        <p:nvSpPr>
          <p:cNvPr id="22" name="PlaceHolder 3"/>
          <p:cNvSpPr>
            <a:spLocks noGrp="1"/>
          </p:cNvSpPr>
          <p:nvPr>
            <p:ph type="body"/>
          </p:nvPr>
        </p:nvSpPr>
        <p:spPr>
          <a:xfrm>
            <a:off x="6890400" y="5346720"/>
            <a:ext cx="5775840" cy="884160"/>
          </a:xfrm>
          <a:prstGeom prst="rect">
            <a:avLst/>
          </a:prstGeom>
        </p:spPr>
        <p:txBody>
          <a:bodyPr lIns="0" tIns="0" rIns="0" bIns="0"/>
          <a:lstStyle/>
          <a:p>
            <a:pPr algn="ctr"/>
            <a:endParaRPr/>
          </a:p>
        </p:txBody>
      </p:sp>
      <p:sp>
        <p:nvSpPr>
          <p:cNvPr id="23" name="PlaceHolder 4"/>
          <p:cNvSpPr>
            <a:spLocks noGrp="1"/>
          </p:cNvSpPr>
          <p:nvPr>
            <p:ph type="body"/>
          </p:nvPr>
        </p:nvSpPr>
        <p:spPr>
          <a:xfrm>
            <a:off x="825480" y="6315120"/>
            <a:ext cx="11836080" cy="884160"/>
          </a:xfrm>
          <a:prstGeom prst="rect">
            <a:avLst/>
          </a:prstGeom>
        </p:spPr>
        <p:txBody>
          <a:bodyPr lIns="0" tIns="0" rIns="0" bIns="0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25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6" Type="http://schemas.openxmlformats.org/officeDocument/2006/relationships/image" Target="../media/image5.png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image" Target="../media/image4.jpeg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4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LeatherBookTypeEmbellishGld.pdf"/>
          <p:cNvPicPr/>
          <p:nvPr/>
        </p:nvPicPr>
        <p:blipFill>
          <a:blip r:embed="rId15" cstate="print"/>
          <a:stretch/>
        </p:blipFill>
        <p:spPr>
          <a:xfrm>
            <a:off x="5753160" y="4775040"/>
            <a:ext cx="1956240" cy="304560"/>
          </a:xfrm>
          <a:prstGeom prst="rect">
            <a:avLst/>
          </a:prstGeom>
          <a:ln w="12600">
            <a:noFill/>
          </a:ln>
        </p:spPr>
      </p:pic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825480" y="1879560"/>
            <a:ext cx="11836080" cy="2603160"/>
          </a:xfrm>
          <a:prstGeom prst="rect">
            <a:avLst/>
          </a:prstGeom>
        </p:spPr>
        <p:txBody>
          <a:bodyPr lIns="0" tIns="0" rIns="0" bIns="0" anchor="b"/>
          <a:lstStyle/>
          <a:p>
            <a:pPr algn="ctr">
              <a:lnSpc>
                <a:spcPct val="100000"/>
              </a:lnSpc>
            </a:pPr>
            <a:r>
              <a:rPr lang="en-US" sz="8000" strike="noStrike">
                <a:solidFill>
                  <a:srgbClr val="BEA56D"/>
                </a:solidFill>
                <a:latin typeface="Baskerville"/>
                <a:ea typeface="Baskerville"/>
              </a:rPr>
              <a:t>Title Text</a:t>
            </a:r>
            <a:endParaRPr/>
          </a:p>
        </p:txBody>
      </p:sp>
      <p:sp>
        <p:nvSpPr>
          <p:cNvPr id="2" name="PlaceHolder 2"/>
          <p:cNvSpPr>
            <a:spLocks noGrp="1"/>
          </p:cNvSpPr>
          <p:nvPr>
            <p:ph type="body"/>
          </p:nvPr>
        </p:nvSpPr>
        <p:spPr>
          <a:xfrm>
            <a:off x="825480" y="5346720"/>
            <a:ext cx="11836080" cy="1854000"/>
          </a:xfrm>
          <a:prstGeom prst="rect">
            <a:avLst/>
          </a:prstGeom>
        </p:spPr>
        <p:txBody>
          <a:bodyPr lIns="0" tIns="0" rIns="0" bIns="0"/>
          <a:lstStyle/>
          <a:p>
            <a:pPr>
              <a:buSzPct val="45000"/>
              <a:buFont typeface="StarSymbol"/>
              <a:buChar char=""/>
            </a:pPr>
            <a:r>
              <a:rPr lang="en-US" sz="5200" i="1" strike="noStrike">
                <a:solidFill>
                  <a:srgbClr val="BEA56D"/>
                </a:solidFill>
                <a:latin typeface="Baskerville"/>
                <a:ea typeface="Baskerville"/>
              </a:rPr>
              <a:t>Click to edit the outline text format</a:t>
            </a:r>
            <a:endParaRPr/>
          </a:p>
          <a:p>
            <a:pPr lvl="1">
              <a:buSzPct val="75000"/>
              <a:buFont typeface="StarSymbol"/>
              <a:buChar char=""/>
            </a:pPr>
            <a:r>
              <a:rPr lang="en-US" sz="5200" i="1" strike="noStrike">
                <a:solidFill>
                  <a:srgbClr val="BEA56D"/>
                </a:solidFill>
                <a:latin typeface="Baskerville"/>
                <a:ea typeface="Baskerville"/>
              </a:rPr>
              <a:t>Second Outline Level</a:t>
            </a:r>
            <a:endParaRPr/>
          </a:p>
          <a:p>
            <a:pPr lvl="2">
              <a:buSzPct val="45000"/>
              <a:buFont typeface="StarSymbol"/>
              <a:buChar char=""/>
            </a:pPr>
            <a:r>
              <a:rPr lang="en-US" sz="5200" i="1" strike="noStrike">
                <a:solidFill>
                  <a:srgbClr val="BEA56D"/>
                </a:solidFill>
                <a:latin typeface="Baskerville"/>
                <a:ea typeface="Baskerville"/>
              </a:rPr>
              <a:t>Third Outline Level</a:t>
            </a:r>
            <a:endParaRPr/>
          </a:p>
          <a:p>
            <a:pPr lvl="3">
              <a:buSzPct val="75000"/>
              <a:buFont typeface="StarSymbol"/>
              <a:buChar char=""/>
            </a:pPr>
            <a:r>
              <a:rPr lang="en-US" sz="5200" i="1" strike="noStrike">
                <a:solidFill>
                  <a:srgbClr val="BEA56D"/>
                </a:solidFill>
                <a:latin typeface="Baskerville"/>
                <a:ea typeface="Baskerville"/>
              </a:rPr>
              <a:t>Fourth Outline Level</a:t>
            </a:r>
            <a:endParaRPr/>
          </a:p>
          <a:p>
            <a:pPr lvl="4">
              <a:buSzPct val="45000"/>
              <a:buFont typeface="StarSymbol"/>
              <a:buChar char=""/>
            </a:pPr>
            <a:r>
              <a:rPr lang="en-US" sz="5200" i="1" strike="noStrike">
                <a:solidFill>
                  <a:srgbClr val="BEA56D"/>
                </a:solidFill>
                <a:latin typeface="Baskerville"/>
                <a:ea typeface="Baskerville"/>
              </a:rPr>
              <a:t>Fifth Outline Level</a:t>
            </a:r>
            <a:endParaRPr/>
          </a:p>
          <a:p>
            <a:pPr lvl="5">
              <a:buSzPct val="45000"/>
              <a:buFont typeface="StarSymbol"/>
              <a:buChar char=""/>
            </a:pPr>
            <a:r>
              <a:rPr lang="en-US" sz="5200" i="1" strike="noStrike">
                <a:solidFill>
                  <a:srgbClr val="BEA56D"/>
                </a:solidFill>
                <a:latin typeface="Baskerville"/>
                <a:ea typeface="Baskerville"/>
              </a:rPr>
              <a:t>Sixth Outline Level</a:t>
            </a:r>
            <a:endParaRPr/>
          </a:p>
          <a:p>
            <a:pPr algn="ctr">
              <a:lnSpc>
                <a:spcPct val="100000"/>
              </a:lnSpc>
            </a:pPr>
            <a:r>
              <a:rPr lang="en-US" sz="5200" i="1" strike="noStrike">
                <a:solidFill>
                  <a:srgbClr val="BEA56D"/>
                </a:solidFill>
                <a:latin typeface="Baskerville"/>
                <a:ea typeface="Baskerville"/>
              </a:rPr>
              <a:t>Seventh Outline LevelBody Level One</a:t>
            </a:r>
            <a:endParaRPr/>
          </a:p>
          <a:p>
            <a:pPr algn="ctr"/>
            <a:r>
              <a:rPr lang="en-US" sz="5200" i="1" strike="noStrike">
                <a:solidFill>
                  <a:srgbClr val="BEA56D"/>
                </a:solidFill>
                <a:latin typeface="Baskerville"/>
                <a:ea typeface="Baskerville"/>
              </a:rPr>
              <a:t>Body Level Two</a:t>
            </a:r>
            <a:endParaRPr/>
          </a:p>
          <a:p>
            <a:pPr algn="ctr"/>
            <a:r>
              <a:rPr lang="en-US" sz="5200" i="1" strike="noStrike">
                <a:solidFill>
                  <a:srgbClr val="BEA56D"/>
                </a:solidFill>
                <a:latin typeface="Baskerville"/>
                <a:ea typeface="Baskerville"/>
              </a:rPr>
              <a:t>Body Level Three</a:t>
            </a:r>
            <a:endParaRPr/>
          </a:p>
          <a:p>
            <a:pPr algn="ctr"/>
            <a:r>
              <a:rPr lang="en-US" sz="5200" i="1" strike="noStrike">
                <a:solidFill>
                  <a:srgbClr val="BEA56D"/>
                </a:solidFill>
                <a:latin typeface="Baskerville"/>
                <a:ea typeface="Baskerville"/>
              </a:rPr>
              <a:t>Body Level Four</a:t>
            </a:r>
            <a:endParaRPr/>
          </a:p>
          <a:p>
            <a:pPr algn="ctr"/>
            <a:r>
              <a:rPr lang="en-US" sz="5200" i="1" strike="noStrike">
                <a:solidFill>
                  <a:srgbClr val="BEA56D"/>
                </a:solidFill>
                <a:latin typeface="Baskerville"/>
                <a:ea typeface="Baskerville"/>
              </a:rPr>
              <a:t>Body Level Five</a:t>
            </a:r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/>
    <p:bodyStyle/>
    <p:otherStyle/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5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PlaceHolder 1"/>
          <p:cNvSpPr>
            <a:spLocks noGrp="1"/>
          </p:cNvSpPr>
          <p:nvPr>
            <p:ph type="title"/>
          </p:nvPr>
        </p:nvSpPr>
        <p:spPr>
          <a:xfrm>
            <a:off x="762120" y="380880"/>
            <a:ext cx="11480400" cy="152352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>
              <a:lnSpc>
                <a:spcPct val="100000"/>
              </a:lnSpc>
            </a:pPr>
            <a:r>
              <a:rPr lang="en-US" sz="7400" strike="noStrike">
                <a:solidFill>
                  <a:srgbClr val="6C6963"/>
                </a:solidFill>
                <a:latin typeface="Baskerville"/>
                <a:ea typeface="Baskerville"/>
              </a:rPr>
              <a:t>Title Text</a:t>
            </a:r>
            <a:endParaRPr/>
          </a:p>
        </p:txBody>
      </p:sp>
      <p:sp>
        <p:nvSpPr>
          <p:cNvPr id="38" name="PlaceHolder 2"/>
          <p:cNvSpPr>
            <a:spLocks noGrp="1"/>
          </p:cNvSpPr>
          <p:nvPr>
            <p:ph type="body"/>
          </p:nvPr>
        </p:nvSpPr>
        <p:spPr>
          <a:xfrm>
            <a:off x="762120" y="2768760"/>
            <a:ext cx="11480400" cy="5714640"/>
          </a:xfrm>
          <a:prstGeom prst="rect">
            <a:avLst/>
          </a:prstGeom>
        </p:spPr>
        <p:txBody>
          <a:bodyPr lIns="0" tIns="0" rIns="0" bIns="0" anchor="ctr"/>
          <a:lstStyle/>
          <a:p>
            <a:pPr>
              <a:buSzPct val="45000"/>
              <a:buFont typeface="StarSymbol"/>
              <a:buChar char=""/>
            </a:pPr>
            <a:r>
              <a:rPr lang="en-US" sz="4200" strike="noStrike">
                <a:solidFill>
                  <a:srgbClr val="6C6963"/>
                </a:solidFill>
                <a:latin typeface="Baskerville"/>
                <a:ea typeface="Baskerville"/>
              </a:rPr>
              <a:t>Click to edit the outline text format</a:t>
            </a:r>
            <a:endParaRPr/>
          </a:p>
          <a:p>
            <a:pPr lvl="1">
              <a:buSzPct val="75000"/>
              <a:buFont typeface="StarSymbol"/>
              <a:buChar char=""/>
            </a:pPr>
            <a:r>
              <a:rPr lang="en-US" sz="4200" strike="noStrike">
                <a:solidFill>
                  <a:srgbClr val="6C6963"/>
                </a:solidFill>
                <a:latin typeface="Baskerville"/>
                <a:ea typeface="Baskerville"/>
              </a:rPr>
              <a:t>Second Outline Level</a:t>
            </a:r>
            <a:endParaRPr/>
          </a:p>
          <a:p>
            <a:pPr lvl="2">
              <a:buSzPct val="45000"/>
              <a:buFont typeface="StarSymbol"/>
              <a:buChar char=""/>
            </a:pPr>
            <a:r>
              <a:rPr lang="en-US" sz="4200" strike="noStrike">
                <a:solidFill>
                  <a:srgbClr val="6C6963"/>
                </a:solidFill>
                <a:latin typeface="Baskerville"/>
                <a:ea typeface="Baskerville"/>
              </a:rPr>
              <a:t>Third Outline Level</a:t>
            </a:r>
            <a:endParaRPr/>
          </a:p>
          <a:p>
            <a:pPr lvl="3">
              <a:buSzPct val="75000"/>
              <a:buFont typeface="StarSymbol"/>
              <a:buChar char=""/>
            </a:pPr>
            <a:r>
              <a:rPr lang="en-US" sz="4200" strike="noStrike">
                <a:solidFill>
                  <a:srgbClr val="6C6963"/>
                </a:solidFill>
                <a:latin typeface="Baskerville"/>
                <a:ea typeface="Baskerville"/>
              </a:rPr>
              <a:t>Fourth Outline Level</a:t>
            </a:r>
            <a:endParaRPr/>
          </a:p>
          <a:p>
            <a:pPr lvl="4">
              <a:buSzPct val="45000"/>
              <a:buFont typeface="StarSymbol"/>
              <a:buChar char=""/>
            </a:pPr>
            <a:r>
              <a:rPr lang="en-US" sz="4200" strike="noStrike">
                <a:solidFill>
                  <a:srgbClr val="6C6963"/>
                </a:solidFill>
                <a:latin typeface="Baskerville"/>
                <a:ea typeface="Baskerville"/>
              </a:rPr>
              <a:t>Fifth Outline Level</a:t>
            </a:r>
            <a:endParaRPr/>
          </a:p>
          <a:p>
            <a:pPr lvl="5">
              <a:buSzPct val="45000"/>
              <a:buFont typeface="StarSymbol"/>
              <a:buChar char=""/>
            </a:pPr>
            <a:r>
              <a:rPr lang="en-US" sz="4200" strike="noStrike">
                <a:solidFill>
                  <a:srgbClr val="6C6963"/>
                </a:solidFill>
                <a:latin typeface="Baskerville"/>
                <a:ea typeface="Baskerville"/>
              </a:rPr>
              <a:t>Sixth Outline Level</a:t>
            </a:r>
            <a:endParaRPr/>
          </a:p>
          <a:p>
            <a:pPr>
              <a:lnSpc>
                <a:spcPct val="100000"/>
              </a:lnSpc>
              <a:buBlip>
                <a:blip r:embed="rId16"/>
              </a:buBlip>
            </a:pPr>
            <a:r>
              <a:rPr lang="en-US" sz="4200" strike="noStrike">
                <a:solidFill>
                  <a:srgbClr val="6C6963"/>
                </a:solidFill>
                <a:latin typeface="Baskerville"/>
                <a:ea typeface="Baskerville"/>
              </a:rPr>
              <a:t>Seventh Outline LevelBody Level One</a:t>
            </a:r>
            <a:endParaRPr/>
          </a:p>
          <a:p>
            <a:pPr lvl="1">
              <a:lnSpc>
                <a:spcPct val="100000"/>
              </a:lnSpc>
              <a:buBlip>
                <a:blip r:embed="rId16"/>
              </a:buBlip>
            </a:pPr>
            <a:r>
              <a:rPr lang="en-US" sz="4200" strike="noStrike">
                <a:solidFill>
                  <a:srgbClr val="6C6963"/>
                </a:solidFill>
                <a:latin typeface="Baskerville"/>
                <a:ea typeface="Baskerville"/>
              </a:rPr>
              <a:t>Body Level Two</a:t>
            </a:r>
            <a:endParaRPr/>
          </a:p>
          <a:p>
            <a:pPr lvl="2">
              <a:lnSpc>
                <a:spcPct val="100000"/>
              </a:lnSpc>
              <a:buBlip>
                <a:blip r:embed="rId16"/>
              </a:buBlip>
            </a:pPr>
            <a:r>
              <a:rPr lang="en-US" sz="4200" strike="noStrike">
                <a:solidFill>
                  <a:srgbClr val="6C6963"/>
                </a:solidFill>
                <a:latin typeface="Baskerville"/>
                <a:ea typeface="Baskerville"/>
              </a:rPr>
              <a:t>Body Level Three</a:t>
            </a:r>
            <a:endParaRPr/>
          </a:p>
          <a:p>
            <a:pPr lvl="3">
              <a:lnSpc>
                <a:spcPct val="100000"/>
              </a:lnSpc>
              <a:buBlip>
                <a:blip r:embed="rId16"/>
              </a:buBlip>
            </a:pPr>
            <a:r>
              <a:rPr lang="en-US" sz="4200" strike="noStrike">
                <a:solidFill>
                  <a:srgbClr val="6C6963"/>
                </a:solidFill>
                <a:latin typeface="Baskerville"/>
                <a:ea typeface="Baskerville"/>
              </a:rPr>
              <a:t>Body Level Four</a:t>
            </a:r>
            <a:endParaRPr/>
          </a:p>
          <a:p>
            <a:pPr lvl="4">
              <a:lnSpc>
                <a:spcPct val="100000"/>
              </a:lnSpc>
              <a:buBlip>
                <a:blip r:embed="rId16"/>
              </a:buBlip>
            </a:pPr>
            <a:r>
              <a:rPr lang="en-US" sz="4200" strike="noStrike">
                <a:solidFill>
                  <a:srgbClr val="6C6963"/>
                </a:solidFill>
                <a:latin typeface="Baskerville"/>
                <a:ea typeface="Baskerville"/>
              </a:rPr>
              <a:t>Body Level Five</a:t>
            </a:r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</p:sldLayoutIdLst>
  <p:hf sldNum="0" hdr="0" ftr="0" dt="0"/>
  <p:txStyles>
    <p:titleStyle/>
    <p:bodyStyle/>
    <p:otherStyle/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5.xml"/><Relationship Id="rId4" Type="http://schemas.openxmlformats.org/officeDocument/2006/relationships/chart" Target="../charts/char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5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5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5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5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5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5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5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5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5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4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4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5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8.emf"/><Relationship Id="rId5" Type="http://schemas.openxmlformats.org/officeDocument/2006/relationships/oleObject" Target="../embeddings/________Microsoft_Excel_97-20031.xls"/><Relationship Id="rId4" Type="http://schemas.openxmlformats.org/officeDocument/2006/relationships/oleObject" Target="../embeddings/oleObject1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TextShape 1"/>
          <p:cNvSpPr txBox="1"/>
          <p:nvPr/>
        </p:nvSpPr>
        <p:spPr>
          <a:xfrm>
            <a:off x="825480" y="5732424"/>
            <a:ext cx="11836080" cy="1520640"/>
          </a:xfrm>
          <a:prstGeom prst="rect">
            <a:avLst/>
          </a:prstGeom>
          <a:blipFill>
            <a:blip r:embed="rId3" cstate="print"/>
          </a:blipFill>
          <a:ln>
            <a:noFill/>
          </a:ln>
        </p:spPr>
        <p:txBody>
          <a:bodyPr lIns="0" tIns="0" rIns="0" bIns="0"/>
          <a:lstStyle/>
          <a:p>
            <a:pPr algn="ctr">
              <a:lnSpc>
                <a:spcPct val="100000"/>
              </a:lnSpc>
            </a:pPr>
            <a:r>
              <a:rPr lang="en-US" sz="5400" b="1" strike="noStrike" dirty="0" err="1" smtClean="0">
                <a:solidFill>
                  <a:srgbClr val="F2EBDB"/>
                </a:solidFill>
                <a:latin typeface="TH SarabunPSK" pitchFamily="34" charset="-34"/>
                <a:ea typeface="Baskerville"/>
                <a:cs typeface="TH SarabunPSK" pitchFamily="34" charset="-34"/>
              </a:rPr>
              <a:t>มหาวิทยาลัย</a:t>
            </a:r>
            <a:r>
              <a:rPr lang="en-US" sz="5400" b="1" strike="noStrike" dirty="0" err="1">
                <a:solidFill>
                  <a:srgbClr val="F2EBDB"/>
                </a:solidFill>
                <a:latin typeface="TH SarabunPSK" pitchFamily="34" charset="-34"/>
                <a:ea typeface="Baskerville"/>
                <a:cs typeface="TH SarabunPSK" pitchFamily="34" charset="-34"/>
              </a:rPr>
              <a:t>ราชภัฏลำปาง</a:t>
            </a:r>
            <a:endParaRPr sz="5400" dirty="0"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74" name="Picture 23"/>
          <p:cNvPicPr/>
          <p:nvPr/>
        </p:nvPicPr>
        <p:blipFill>
          <a:blip r:embed="rId4" cstate="print"/>
          <a:stretch/>
        </p:blipFill>
        <p:spPr>
          <a:xfrm>
            <a:off x="5705640" y="531000"/>
            <a:ext cx="1993680" cy="2514240"/>
          </a:xfrm>
          <a:prstGeom prst="rect">
            <a:avLst/>
          </a:prstGeom>
          <a:ln w="9360">
            <a:noFill/>
          </a:ln>
        </p:spPr>
      </p:pic>
      <p:sp>
        <p:nvSpPr>
          <p:cNvPr id="75" name="CustomShape 2"/>
          <p:cNvSpPr/>
          <p:nvPr/>
        </p:nvSpPr>
        <p:spPr>
          <a:xfrm>
            <a:off x="3308904" y="3004592"/>
            <a:ext cx="7009920" cy="760680"/>
          </a:xfrm>
          <a:prstGeom prst="rect">
            <a:avLst/>
          </a:prstGeom>
          <a:noFill/>
          <a:ln w="9360">
            <a:noFill/>
          </a:ln>
          <a:effectLst>
            <a:outerShdw dist="35921" dir="2700000" algn="ctr" rotWithShape="0">
              <a:schemeClr val="tx1"/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en-US" sz="6600" b="1" strike="noStrike" dirty="0" err="1" smtClean="0">
                <a:solidFill>
                  <a:srgbClr val="BEA56D"/>
                </a:solidFill>
                <a:latin typeface="TH SarabunPSK" pitchFamily="34" charset="-34"/>
                <a:ea typeface="Baskerville"/>
                <a:cs typeface="TH SarabunPSK" pitchFamily="34" charset="-34"/>
              </a:rPr>
              <a:t>ทิศทาง</a:t>
            </a:r>
            <a:r>
              <a:rPr lang="en-US" sz="6600" b="1" strike="noStrike" dirty="0" err="1">
                <a:solidFill>
                  <a:srgbClr val="BEA56D"/>
                </a:solidFill>
                <a:latin typeface="TH SarabunPSK" pitchFamily="34" charset="-34"/>
                <a:ea typeface="Baskerville"/>
                <a:cs typeface="TH SarabunPSK" pitchFamily="34" charset="-34"/>
              </a:rPr>
              <a:t>ของมหาวิทยาลัย</a:t>
            </a:r>
            <a:endParaRPr sz="440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76" name="CustomShape 3"/>
          <p:cNvSpPr/>
          <p:nvPr/>
        </p:nvSpPr>
        <p:spPr>
          <a:xfrm>
            <a:off x="3283232" y="3788280"/>
            <a:ext cx="7009920" cy="913320"/>
          </a:xfrm>
          <a:prstGeom prst="rect">
            <a:avLst/>
          </a:prstGeom>
          <a:noFill/>
          <a:ln w="9360">
            <a:noFill/>
          </a:ln>
          <a:effectLst>
            <a:outerShdw dist="35921" dir="2700000" algn="ctr" rotWithShape="0">
              <a:schemeClr val="tx1"/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th-TH" sz="6000" b="1" dirty="0" smtClean="0">
                <a:solidFill>
                  <a:srgbClr val="F5EAD8"/>
                </a:solidFill>
                <a:latin typeface="TH SarabunPSK" pitchFamily="34" charset="-34"/>
                <a:ea typeface="Baskerville"/>
                <a:cs typeface="TH SarabunPSK" pitchFamily="34" charset="-34"/>
              </a:rPr>
              <a:t>ใน</a:t>
            </a:r>
            <a:r>
              <a:rPr lang="en-US" sz="6000" b="1" strike="noStrike" dirty="0" err="1" smtClean="0">
                <a:solidFill>
                  <a:srgbClr val="F5EAD8"/>
                </a:solidFill>
                <a:latin typeface="TH SarabunPSK" pitchFamily="34" charset="-34"/>
                <a:ea typeface="Baskerville"/>
                <a:cs typeface="TH SarabunPSK" pitchFamily="34" charset="-34"/>
              </a:rPr>
              <a:t>การ</a:t>
            </a:r>
            <a:r>
              <a:rPr lang="en-US" sz="6000" b="1" strike="noStrike" dirty="0" err="1">
                <a:solidFill>
                  <a:srgbClr val="F5EAD8"/>
                </a:solidFill>
                <a:latin typeface="TH SarabunPSK" pitchFamily="34" charset="-34"/>
                <a:ea typeface="Baskerville"/>
                <a:cs typeface="TH SarabunPSK" pitchFamily="34" charset="-34"/>
              </a:rPr>
              <a:t>ก้าวสู่ทศวรรษที่</a:t>
            </a:r>
            <a:r>
              <a:rPr lang="en-US" sz="6000" b="1" strike="noStrike" dirty="0">
                <a:solidFill>
                  <a:srgbClr val="F5EAD8"/>
                </a:solidFill>
                <a:latin typeface="TH SarabunPSK" pitchFamily="34" charset="-34"/>
                <a:ea typeface="Baskerville"/>
                <a:cs typeface="TH SarabunPSK" pitchFamily="34" charset="-34"/>
              </a:rPr>
              <a:t> 5</a:t>
            </a:r>
            <a:endParaRPr sz="320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77" name="CustomShape 4"/>
          <p:cNvSpPr/>
          <p:nvPr/>
        </p:nvSpPr>
        <p:spPr>
          <a:xfrm>
            <a:off x="4716360" y="7842600"/>
            <a:ext cx="3859200" cy="10652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en-US" sz="3600" b="1" strike="noStrike" dirty="0" smtClean="0">
                <a:solidFill>
                  <a:srgbClr val="BEA56D"/>
                </a:solidFill>
                <a:latin typeface="TH SarabunPSK" pitchFamily="34" charset="-34"/>
                <a:ea typeface="Baskerville"/>
                <a:cs typeface="TH SarabunPSK" pitchFamily="34" charset="-34"/>
              </a:rPr>
              <a:t>ร</a:t>
            </a:r>
            <a:r>
              <a:rPr lang="th-TH" sz="3600" b="1" strike="noStrike" dirty="0" smtClean="0">
                <a:solidFill>
                  <a:srgbClr val="BEA56D"/>
                </a:solidFill>
                <a:latin typeface="TH SarabunPSK" pitchFamily="34" charset="-34"/>
                <a:ea typeface="Baskerville"/>
                <a:cs typeface="TH SarabunPSK" pitchFamily="34" charset="-34"/>
              </a:rPr>
              <a:t>องศาสตราจารย์ </a:t>
            </a:r>
            <a:r>
              <a:rPr lang="en-US" sz="3600" b="1" strike="noStrike" dirty="0" err="1" smtClean="0">
                <a:solidFill>
                  <a:srgbClr val="BEA56D"/>
                </a:solidFill>
                <a:latin typeface="TH SarabunPSK" pitchFamily="34" charset="-34"/>
                <a:ea typeface="Baskerville"/>
                <a:cs typeface="TH SarabunPSK" pitchFamily="34" charset="-34"/>
              </a:rPr>
              <a:t>ดร.</a:t>
            </a:r>
            <a:r>
              <a:rPr lang="en-US" sz="3600" b="1" strike="noStrike" dirty="0" err="1">
                <a:solidFill>
                  <a:srgbClr val="BEA56D"/>
                </a:solidFill>
                <a:latin typeface="TH SarabunPSK" pitchFamily="34" charset="-34"/>
                <a:ea typeface="Baskerville"/>
                <a:cs typeface="TH SarabunPSK" pitchFamily="34" charset="-34"/>
              </a:rPr>
              <a:t>สมเกียรติ</a:t>
            </a:r>
            <a:r>
              <a:rPr lang="en-US" sz="3600" b="1" strike="noStrike" dirty="0">
                <a:solidFill>
                  <a:srgbClr val="BEA56D"/>
                </a:solidFill>
                <a:latin typeface="TH SarabunPSK" pitchFamily="34" charset="-34"/>
                <a:ea typeface="Baskerville"/>
                <a:cs typeface="TH SarabunPSK" pitchFamily="34" charset="-34"/>
              </a:rPr>
              <a:t> </a:t>
            </a:r>
            <a:r>
              <a:rPr lang="en-US" sz="3600" b="1" strike="noStrike" dirty="0" err="1">
                <a:solidFill>
                  <a:srgbClr val="BEA56D"/>
                </a:solidFill>
                <a:latin typeface="TH SarabunPSK" pitchFamily="34" charset="-34"/>
                <a:ea typeface="Baskerville"/>
                <a:cs typeface="TH SarabunPSK" pitchFamily="34" charset="-34"/>
              </a:rPr>
              <a:t>สายธนู</a:t>
            </a:r>
            <a:endParaRPr sz="3600" dirty="0">
              <a:latin typeface="TH SarabunPSK" pitchFamily="34" charset="-34"/>
              <a:cs typeface="TH SarabunPSK" pitchFamily="34" charset="-34"/>
            </a:endParaRPr>
          </a:p>
          <a:p>
            <a:pPr algn="ctr">
              <a:lnSpc>
                <a:spcPct val="100000"/>
              </a:lnSpc>
            </a:pPr>
            <a:r>
              <a:rPr lang="en-US" sz="3600" b="1" strike="noStrike" dirty="0" err="1">
                <a:solidFill>
                  <a:srgbClr val="BEA56D"/>
                </a:solidFill>
                <a:latin typeface="TH SarabunPSK" pitchFamily="34" charset="-34"/>
                <a:ea typeface="Baskerville"/>
                <a:cs typeface="TH SarabunPSK" pitchFamily="34" charset="-34"/>
              </a:rPr>
              <a:t>อธิการบดี</a:t>
            </a:r>
            <a:endParaRPr sz="3600" dirty="0">
              <a:latin typeface="TH SarabunPSK" pitchFamily="34" charset="-34"/>
              <a:cs typeface="TH SarabunPSK" pitchFamily="34" charset="-34"/>
            </a:endParaRPr>
          </a:p>
        </p:txBody>
      </p:sp>
    </p:spTree>
  </p:cSld>
  <p:clrMapOvr>
    <a:masterClrMapping/>
  </p:clrMapOvr>
  <p:transition spd="med">
    <p:randomBar dir="vert"/>
  </p:transition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CustomShape 1"/>
          <p:cNvSpPr/>
          <p:nvPr/>
        </p:nvSpPr>
        <p:spPr>
          <a:xfrm>
            <a:off x="762120" y="492840"/>
            <a:ext cx="11480400" cy="1523520"/>
          </a:xfrm>
          <a:prstGeom prst="rect">
            <a:avLst/>
          </a:prstGeom>
          <a:blipFill>
            <a:blip r:embed="rId3" cstate="print"/>
            <a:tile/>
          </a:blipFill>
          <a:ln w="12600">
            <a:noFill/>
          </a:ln>
          <a:effectLst>
            <a:outerShdw blurRad="50800" dist="12700" rotWithShape="0">
              <a:srgbClr val="000000">
                <a:alpha val="60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96" name="CustomShape 5"/>
          <p:cNvSpPr/>
          <p:nvPr/>
        </p:nvSpPr>
        <p:spPr>
          <a:xfrm>
            <a:off x="3704040" y="556320"/>
            <a:ext cx="5152320" cy="6998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th-TH" sz="5400" b="1" dirty="0" smtClean="0">
                <a:solidFill>
                  <a:srgbClr val="BEA56D"/>
                </a:solidFill>
                <a:latin typeface="TH SarabunPSK" pitchFamily="34" charset="-34"/>
                <a:ea typeface="Baskerville"/>
                <a:cs typeface="TH SarabunPSK" pitchFamily="34" charset="-34"/>
              </a:rPr>
              <a:t>จำนวนคณะและหลักสูตรที่เปิดสอนในปัจจุบัน</a:t>
            </a:r>
            <a:endParaRPr sz="400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" name="สี่เหลี่ยมผืนผ้า 2"/>
          <p:cNvSpPr/>
          <p:nvPr/>
        </p:nvSpPr>
        <p:spPr>
          <a:xfrm>
            <a:off x="762120" y="2356521"/>
            <a:ext cx="11480399" cy="7478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th-TH" sz="4000" b="1" kern="0" dirty="0" smtClean="0">
                <a:solidFill>
                  <a:srgbClr val="141618"/>
                </a:solidFill>
                <a:latin typeface="TH SarabunPSK" pitchFamily="34" charset="-34"/>
                <a:ea typeface="Baskerville"/>
                <a:cs typeface="TH SarabunPSK" pitchFamily="34" charset="-34"/>
              </a:rPr>
              <a:t>มีจำนวนคณะทั้งหมด  6  คณะ  ดังนี้</a:t>
            </a:r>
          </a:p>
          <a:p>
            <a:pPr marL="971550" lvl="1" indent="-514350">
              <a:buFont typeface="+mj-lt"/>
              <a:buAutoNum type="arabicPeriod"/>
              <a:defRPr/>
            </a:pPr>
            <a:r>
              <a:rPr lang="th-TH" sz="4000" b="1" kern="0" dirty="0" smtClean="0">
                <a:solidFill>
                  <a:srgbClr val="141618"/>
                </a:solidFill>
                <a:latin typeface="TH SarabunPSK" pitchFamily="34" charset="-34"/>
                <a:ea typeface="Baskerville"/>
                <a:cs typeface="TH SarabunPSK" pitchFamily="34" charset="-34"/>
              </a:rPr>
              <a:t>คณะครุศาสตร์  </a:t>
            </a:r>
          </a:p>
          <a:p>
            <a:pPr marL="971550" lvl="1" indent="-514350">
              <a:buFont typeface="+mj-lt"/>
              <a:buAutoNum type="arabicPeriod"/>
              <a:defRPr/>
            </a:pPr>
            <a:r>
              <a:rPr lang="th-TH" sz="4000" b="1" kern="0" dirty="0" smtClean="0">
                <a:solidFill>
                  <a:srgbClr val="141618"/>
                </a:solidFill>
                <a:latin typeface="TH SarabunPSK" pitchFamily="34" charset="-34"/>
                <a:ea typeface="Baskerville"/>
                <a:cs typeface="TH SarabunPSK" pitchFamily="34" charset="-34"/>
              </a:rPr>
              <a:t>คณะ</a:t>
            </a:r>
            <a:r>
              <a:rPr lang="th-TH" sz="4000" b="1" dirty="0" smtClean="0">
                <a:solidFill>
                  <a:srgbClr val="141618"/>
                </a:solidFill>
                <a:latin typeface="TH SarabunPSK" pitchFamily="34" charset="-34"/>
                <a:ea typeface="Baskerville"/>
                <a:cs typeface="TH SarabunPSK" pitchFamily="34" charset="-34"/>
              </a:rPr>
              <a:t>วิทยาศาสตร์ </a:t>
            </a:r>
          </a:p>
          <a:p>
            <a:pPr marL="971550" lvl="1" indent="-514350">
              <a:buFont typeface="+mj-lt"/>
              <a:buAutoNum type="arabicPeriod"/>
              <a:defRPr/>
            </a:pPr>
            <a:r>
              <a:rPr lang="th-TH" sz="4000" b="1" kern="0" dirty="0">
                <a:solidFill>
                  <a:srgbClr val="141618"/>
                </a:solidFill>
                <a:latin typeface="TH SarabunPSK" pitchFamily="34" charset="-34"/>
                <a:ea typeface="Baskerville"/>
                <a:cs typeface="TH SarabunPSK" pitchFamily="34" charset="-34"/>
              </a:rPr>
              <a:t>คณะ</a:t>
            </a:r>
            <a:r>
              <a:rPr lang="th-TH" sz="4000" b="1" dirty="0" smtClean="0">
                <a:solidFill>
                  <a:srgbClr val="141618"/>
                </a:solidFill>
                <a:latin typeface="TH SarabunPSK" pitchFamily="34" charset="-34"/>
                <a:ea typeface="Baskerville"/>
                <a:cs typeface="TH SarabunPSK" pitchFamily="34" charset="-34"/>
              </a:rPr>
              <a:t>มนุษยศาสตร์</a:t>
            </a:r>
            <a:r>
              <a:rPr lang="th-TH" sz="4000" b="1" dirty="0">
                <a:solidFill>
                  <a:srgbClr val="141618"/>
                </a:solidFill>
                <a:latin typeface="TH SarabunPSK" pitchFamily="34" charset="-34"/>
                <a:ea typeface="Baskerville"/>
                <a:cs typeface="TH SarabunPSK" pitchFamily="34" charset="-34"/>
              </a:rPr>
              <a:t>และ</a:t>
            </a:r>
            <a:r>
              <a:rPr lang="th-TH" sz="4000" b="1" dirty="0" smtClean="0">
                <a:solidFill>
                  <a:srgbClr val="141618"/>
                </a:solidFill>
                <a:latin typeface="TH SarabunPSK" pitchFamily="34" charset="-34"/>
                <a:ea typeface="Baskerville"/>
                <a:cs typeface="TH SarabunPSK" pitchFamily="34" charset="-34"/>
              </a:rPr>
              <a:t>สังคมศาสตร์ </a:t>
            </a:r>
            <a:endParaRPr lang="th-TH" sz="4000" b="1" dirty="0">
              <a:latin typeface="TH SarabunPSK" pitchFamily="34" charset="-34"/>
              <a:cs typeface="TH SarabunPSK" pitchFamily="34" charset="-34"/>
            </a:endParaRPr>
          </a:p>
          <a:p>
            <a:pPr marL="971550" lvl="1" indent="-514350">
              <a:buFont typeface="+mj-lt"/>
              <a:buAutoNum type="arabicPeriod"/>
              <a:defRPr/>
            </a:pPr>
            <a:r>
              <a:rPr lang="th-TH" sz="4000" b="1" kern="0" dirty="0">
                <a:solidFill>
                  <a:srgbClr val="141618"/>
                </a:solidFill>
                <a:latin typeface="TH SarabunPSK" pitchFamily="34" charset="-34"/>
                <a:ea typeface="Baskerville"/>
                <a:cs typeface="TH SarabunPSK" pitchFamily="34" charset="-34"/>
              </a:rPr>
              <a:t>คณะ</a:t>
            </a:r>
            <a:r>
              <a:rPr lang="th-TH" sz="4000" b="1" dirty="0" smtClean="0">
                <a:solidFill>
                  <a:srgbClr val="141618"/>
                </a:solidFill>
                <a:latin typeface="TH SarabunPSK" pitchFamily="34" charset="-34"/>
                <a:ea typeface="Baskerville"/>
                <a:cs typeface="TH SarabunPSK" pitchFamily="34" charset="-34"/>
              </a:rPr>
              <a:t>วิทยาการจัดการ  </a:t>
            </a:r>
          </a:p>
          <a:p>
            <a:pPr marL="971550" lvl="1" indent="-514350">
              <a:buFont typeface="+mj-lt"/>
              <a:buAutoNum type="arabicPeriod"/>
              <a:defRPr/>
            </a:pPr>
            <a:r>
              <a:rPr lang="th-TH" sz="4000" b="1" kern="0" dirty="0" smtClean="0">
                <a:solidFill>
                  <a:srgbClr val="141618"/>
                </a:solidFill>
                <a:latin typeface="TH SarabunPSK" pitchFamily="34" charset="-34"/>
                <a:ea typeface="Baskerville"/>
                <a:cs typeface="TH SarabunPSK" pitchFamily="34" charset="-34"/>
              </a:rPr>
              <a:t>คณะ</a:t>
            </a:r>
            <a:r>
              <a:rPr lang="th-TH" sz="4000" b="1" dirty="0" smtClean="0">
                <a:solidFill>
                  <a:srgbClr val="141618"/>
                </a:solidFill>
                <a:latin typeface="TH SarabunPSK" pitchFamily="34" charset="-34"/>
                <a:ea typeface="Baskerville"/>
                <a:cs typeface="TH SarabunPSK" pitchFamily="34" charset="-34"/>
              </a:rPr>
              <a:t>เทคโนโลยีอุตสาหกรรม </a:t>
            </a:r>
          </a:p>
          <a:p>
            <a:pPr marL="971550" lvl="1" indent="-514350">
              <a:buFont typeface="+mj-lt"/>
              <a:buAutoNum type="arabicPeriod"/>
              <a:defRPr/>
            </a:pPr>
            <a:r>
              <a:rPr lang="th-TH" sz="4000" b="1" kern="0" dirty="0">
                <a:solidFill>
                  <a:srgbClr val="141618"/>
                </a:solidFill>
                <a:latin typeface="TH SarabunPSK" pitchFamily="34" charset="-34"/>
                <a:ea typeface="Baskerville"/>
                <a:cs typeface="TH SarabunPSK" pitchFamily="34" charset="-34"/>
              </a:rPr>
              <a:t>คณะ</a:t>
            </a:r>
            <a:r>
              <a:rPr lang="th-TH" sz="4000" b="1" dirty="0" smtClean="0">
                <a:solidFill>
                  <a:srgbClr val="141618"/>
                </a:solidFill>
                <a:latin typeface="TH SarabunPSK" pitchFamily="34" charset="-34"/>
                <a:ea typeface="Baskerville"/>
                <a:cs typeface="TH SarabunPSK" pitchFamily="34" charset="-34"/>
              </a:rPr>
              <a:t>เทคโนโลยีการเกษตร   </a:t>
            </a:r>
          </a:p>
          <a:p>
            <a:pPr marL="971550" lvl="1" indent="-514350">
              <a:buFont typeface="+mj-lt"/>
              <a:buAutoNum type="arabicPeriod"/>
              <a:defRPr/>
            </a:pPr>
            <a:r>
              <a:rPr lang="th-TH" sz="4000" b="1" dirty="0" smtClean="0">
                <a:solidFill>
                  <a:srgbClr val="141618"/>
                </a:solidFill>
                <a:latin typeface="TH SarabunPSK" pitchFamily="34" charset="-34"/>
                <a:cs typeface="TH SarabunPSK" pitchFamily="34" charset="-34"/>
              </a:rPr>
              <a:t>บัณฑิตศึกษา</a:t>
            </a:r>
            <a:endParaRPr lang="th-TH" sz="4000" b="1" dirty="0">
              <a:latin typeface="TH SarabunPSK" pitchFamily="34" charset="-34"/>
              <a:cs typeface="TH SarabunPSK" pitchFamily="34" charset="-34"/>
            </a:endParaRPr>
          </a:p>
          <a:p>
            <a:pPr marL="514350" indent="-514350">
              <a:buFont typeface="+mj-lt"/>
              <a:buAutoNum type="arabicPeriod"/>
              <a:defRPr/>
            </a:pPr>
            <a:endParaRPr lang="th-TH" sz="4000" b="1" dirty="0" smtClean="0">
              <a:solidFill>
                <a:srgbClr val="141618"/>
              </a:solidFill>
              <a:latin typeface="TH SarabunPSK" pitchFamily="34" charset="-34"/>
              <a:ea typeface="Baskerville"/>
              <a:cs typeface="TH SarabunPSK" pitchFamily="34" charset="-34"/>
            </a:endParaRPr>
          </a:p>
          <a:p>
            <a:pPr marL="514350" indent="-514350">
              <a:buFont typeface="+mj-lt"/>
              <a:buAutoNum type="arabicPeriod"/>
              <a:defRPr/>
            </a:pPr>
            <a:endParaRPr lang="th-TH" sz="4000" b="1" dirty="0">
              <a:latin typeface="TH SarabunPSK" pitchFamily="34" charset="-34"/>
              <a:cs typeface="TH SarabunPSK" pitchFamily="34" charset="-34"/>
            </a:endParaRPr>
          </a:p>
          <a:p>
            <a:pPr marL="514350" indent="-514350">
              <a:buFont typeface="+mj-lt"/>
              <a:buAutoNum type="arabicPeriod"/>
              <a:defRPr/>
            </a:pPr>
            <a:endParaRPr lang="th-TH" sz="4000" b="1" dirty="0">
              <a:latin typeface="TH SarabunPSK" pitchFamily="34" charset="-34"/>
              <a:cs typeface="TH SarabunPSK" pitchFamily="34" charset="-34"/>
            </a:endParaRPr>
          </a:p>
          <a:p>
            <a:pPr marL="514350" lvl="0" indent="-514350">
              <a:buFont typeface="+mj-lt"/>
              <a:buAutoNum type="arabicPeriod"/>
              <a:defRPr/>
            </a:pPr>
            <a:endParaRPr lang="th-TH" sz="4000" kern="0" dirty="0">
              <a:solidFill>
                <a:prstClr val="black"/>
              </a:solidFill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30370527"/>
      </p:ext>
    </p:extLst>
  </p:cSld>
  <p:clrMapOvr>
    <a:masterClrMapping/>
  </p:clrMapOvr>
  <p:transition spd="med">
    <p:randomBar dir="vert"/>
  </p:transition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CustomShape 1"/>
          <p:cNvSpPr/>
          <p:nvPr/>
        </p:nvSpPr>
        <p:spPr>
          <a:xfrm>
            <a:off x="762120" y="492840"/>
            <a:ext cx="11480400" cy="1523520"/>
          </a:xfrm>
          <a:prstGeom prst="rect">
            <a:avLst/>
          </a:prstGeom>
          <a:blipFill>
            <a:blip r:embed="rId3" cstate="print"/>
            <a:tile/>
          </a:blipFill>
          <a:ln w="12600">
            <a:noFill/>
          </a:ln>
          <a:effectLst>
            <a:outerShdw blurRad="50800" dist="12700" rotWithShape="0">
              <a:srgbClr val="000000">
                <a:alpha val="60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96" name="CustomShape 5"/>
          <p:cNvSpPr/>
          <p:nvPr/>
        </p:nvSpPr>
        <p:spPr>
          <a:xfrm>
            <a:off x="3704040" y="556320"/>
            <a:ext cx="5152320" cy="6998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th-TH" sz="5400" b="1" dirty="0" smtClean="0">
                <a:solidFill>
                  <a:srgbClr val="BEA56D"/>
                </a:solidFill>
                <a:latin typeface="TH SarabunPSK" pitchFamily="34" charset="-34"/>
                <a:ea typeface="Baskerville"/>
                <a:cs typeface="TH SarabunPSK" pitchFamily="34" charset="-34"/>
              </a:rPr>
              <a:t>จำนวนคณะและหลักสูตรที่เปิดสอนในปัจจุบัน</a:t>
            </a:r>
            <a:endParaRPr sz="400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" name="สี่เหลี่ยมผืนผ้า 2"/>
          <p:cNvSpPr/>
          <p:nvPr/>
        </p:nvSpPr>
        <p:spPr>
          <a:xfrm>
            <a:off x="762120" y="2356521"/>
            <a:ext cx="11480399" cy="128342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th-TH" sz="4000" b="1" kern="0" dirty="0" smtClean="0">
                <a:solidFill>
                  <a:srgbClr val="141618"/>
                </a:solidFill>
                <a:latin typeface="TH SarabunPSK" pitchFamily="34" charset="-34"/>
                <a:ea typeface="Baskerville"/>
                <a:cs typeface="TH SarabunPSK" pitchFamily="34" charset="-34"/>
              </a:rPr>
              <a:t>โดยมีรายละเอียดของแต่ละหลักสูตร  ดังนี้</a:t>
            </a:r>
          </a:p>
          <a:p>
            <a:pPr marL="971550" lvl="1" indent="-514350">
              <a:buFont typeface="+mj-lt"/>
              <a:buAutoNum type="arabicPeriod"/>
              <a:defRPr/>
            </a:pPr>
            <a:r>
              <a:rPr lang="th-TH" sz="3600" b="1" kern="0" dirty="0" smtClean="0">
                <a:solidFill>
                  <a:srgbClr val="C00000"/>
                </a:solidFill>
                <a:latin typeface="TH SarabunPSK" pitchFamily="34" charset="-34"/>
                <a:ea typeface="Baskerville"/>
                <a:cs typeface="TH SarabunPSK" pitchFamily="34" charset="-34"/>
              </a:rPr>
              <a:t>หลักสูตร</a:t>
            </a:r>
            <a:r>
              <a:rPr lang="th-TH" sz="3600" b="1" kern="0" dirty="0" err="1" smtClean="0">
                <a:solidFill>
                  <a:srgbClr val="C00000"/>
                </a:solidFill>
                <a:latin typeface="TH SarabunPSK" pitchFamily="34" charset="-34"/>
                <a:ea typeface="Baskerville"/>
                <a:cs typeface="TH SarabunPSK" pitchFamily="34" charset="-34"/>
              </a:rPr>
              <a:t>ครุศาสตร</a:t>
            </a:r>
            <a:r>
              <a:rPr lang="th-TH" sz="3600" b="1" kern="0" dirty="0" smtClean="0">
                <a:solidFill>
                  <a:srgbClr val="C00000"/>
                </a:solidFill>
                <a:latin typeface="TH SarabunPSK" pitchFamily="34" charset="-34"/>
                <a:ea typeface="Baskerville"/>
                <a:cs typeface="TH SarabunPSK" pitchFamily="34" charset="-34"/>
              </a:rPr>
              <a:t>บัณฑิต จำนวน  10  สาขา  (กำลังเสนอ </a:t>
            </a:r>
            <a:r>
              <a:rPr lang="th-TH" sz="3600" b="1" kern="0" dirty="0" err="1" smtClean="0">
                <a:solidFill>
                  <a:srgbClr val="C00000"/>
                </a:solidFill>
                <a:latin typeface="TH SarabunPSK" pitchFamily="34" charset="-34"/>
                <a:ea typeface="Baskerville"/>
                <a:cs typeface="TH SarabunPSK" pitchFamily="34" charset="-34"/>
              </a:rPr>
              <a:t>สกอ</a:t>
            </a:r>
            <a:r>
              <a:rPr lang="th-TH" sz="3600" b="1" kern="0" dirty="0" smtClean="0">
                <a:solidFill>
                  <a:srgbClr val="C00000"/>
                </a:solidFill>
                <a:latin typeface="TH SarabunPSK" pitchFamily="34" charset="-34"/>
                <a:ea typeface="Baskerville"/>
                <a:cs typeface="TH SarabunPSK" pitchFamily="34" charset="-34"/>
              </a:rPr>
              <a:t>. เพิ่มอีก 2 สาขา)</a:t>
            </a:r>
          </a:p>
          <a:p>
            <a:pPr marL="1943100" lvl="3" indent="-571500">
              <a:buFont typeface="Wingdings" pitchFamily="2" charset="2"/>
              <a:buChar char="§"/>
              <a:defRPr/>
            </a:pPr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>สาขาวิชาการศึกษาปฐมวัย</a:t>
            </a:r>
          </a:p>
          <a:p>
            <a:pPr marL="1943100" lvl="3" indent="-571500">
              <a:buFont typeface="Wingdings" pitchFamily="2" charset="2"/>
              <a:buChar char="§"/>
              <a:defRPr/>
            </a:pPr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>สาขาวิชาภาษาไทย</a:t>
            </a:r>
          </a:p>
          <a:p>
            <a:pPr marL="1943100" lvl="3" indent="-571500">
              <a:buFont typeface="Wingdings" pitchFamily="2" charset="2"/>
              <a:buChar char="§"/>
              <a:defRPr/>
            </a:pPr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>สาขาวิชาภาษาอังกฤษ</a:t>
            </a:r>
          </a:p>
          <a:p>
            <a:pPr marL="1943100" lvl="3" indent="-571500">
              <a:buFont typeface="Wingdings" pitchFamily="2" charset="2"/>
              <a:buChar char="§"/>
              <a:defRPr/>
            </a:pPr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>สาขาวิชาสังคมศึกษา </a:t>
            </a:r>
          </a:p>
          <a:p>
            <a:pPr marL="1943100" lvl="3" indent="-571500">
              <a:buFont typeface="Wingdings" pitchFamily="2" charset="2"/>
              <a:buChar char="§"/>
              <a:defRPr/>
            </a:pPr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>สาขาวิชาคณิตศาสตร์</a:t>
            </a:r>
          </a:p>
          <a:p>
            <a:pPr marL="1943100" lvl="3" indent="-571500">
              <a:buFont typeface="Wingdings" pitchFamily="2" charset="2"/>
              <a:buChar char="§"/>
              <a:defRPr/>
            </a:pPr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>สาขาวิ</a:t>
            </a:r>
            <a:r>
              <a:rPr lang="th-TH" sz="3600" b="1" dirty="0">
                <a:latin typeface="TH SarabunPSK" pitchFamily="34" charset="-34"/>
                <a:cs typeface="TH SarabunPSK" pitchFamily="34" charset="-34"/>
              </a:rPr>
              <a:t>ช</a:t>
            </a:r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>าวิทยาศาสตร์ทั่วไป </a:t>
            </a:r>
          </a:p>
          <a:p>
            <a:pPr marL="1943100" lvl="3" indent="-571500">
              <a:buFont typeface="Wingdings" pitchFamily="2" charset="2"/>
              <a:buChar char="§"/>
              <a:defRPr/>
            </a:pPr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>สาขาวิชาชีววิทยา </a:t>
            </a:r>
          </a:p>
          <a:p>
            <a:pPr marL="1943100" lvl="3" indent="-571500">
              <a:buFont typeface="Wingdings" pitchFamily="2" charset="2"/>
              <a:buChar char="§"/>
              <a:defRPr/>
            </a:pPr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>สาขาวิชาเคมี </a:t>
            </a:r>
          </a:p>
          <a:p>
            <a:pPr marL="1943100" lvl="3" indent="-571500">
              <a:buFont typeface="Wingdings" pitchFamily="2" charset="2"/>
              <a:buChar char="§"/>
              <a:defRPr/>
            </a:pPr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>สาขาวิชาฟิสิกส์ </a:t>
            </a:r>
          </a:p>
          <a:p>
            <a:pPr marL="1943100" lvl="3" indent="-571500">
              <a:buFont typeface="Wingdings" pitchFamily="2" charset="2"/>
              <a:buChar char="§"/>
              <a:defRPr/>
            </a:pPr>
            <a:r>
              <a:rPr lang="th-TH" sz="3600" b="1" dirty="0">
                <a:latin typeface="TH SarabunPSK" pitchFamily="34" charset="-34"/>
                <a:cs typeface="TH SarabunPSK" pitchFamily="34" charset="-34"/>
              </a:rPr>
              <a:t>สาขา</a:t>
            </a:r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>วิชาคอมพิวเตอร์ </a:t>
            </a:r>
            <a:endParaRPr lang="th-TH" sz="3600" b="1" dirty="0">
              <a:latin typeface="TH SarabunPSK" pitchFamily="34" charset="-34"/>
              <a:cs typeface="TH SarabunPSK" pitchFamily="34" charset="-34"/>
            </a:endParaRPr>
          </a:p>
          <a:p>
            <a:pPr marL="1943100" lvl="3" indent="-571500">
              <a:buFont typeface="Wingdings" pitchFamily="2" charset="2"/>
              <a:buChar char="§"/>
              <a:defRPr/>
            </a:pPr>
            <a:endParaRPr lang="th-TH" sz="3600" b="1" dirty="0">
              <a:latin typeface="TH SarabunPSK" pitchFamily="34" charset="-34"/>
              <a:cs typeface="TH SarabunPSK" pitchFamily="34" charset="-34"/>
            </a:endParaRPr>
          </a:p>
          <a:p>
            <a:pPr marL="1943100" lvl="3" indent="-571500">
              <a:buFont typeface="Wingdings" pitchFamily="2" charset="2"/>
              <a:buChar char="§"/>
              <a:defRPr/>
            </a:pPr>
            <a:endParaRPr lang="th-TH" sz="3600" b="1" dirty="0">
              <a:latin typeface="TH SarabunPSK" pitchFamily="34" charset="-34"/>
              <a:cs typeface="TH SarabunPSK" pitchFamily="34" charset="-34"/>
            </a:endParaRPr>
          </a:p>
          <a:p>
            <a:pPr marL="1943100" lvl="3" indent="-571500">
              <a:buFont typeface="Wingdings" pitchFamily="2" charset="2"/>
              <a:buChar char="§"/>
              <a:defRPr/>
            </a:pPr>
            <a:endParaRPr lang="th-TH" sz="3600" b="1" dirty="0" smtClean="0">
              <a:latin typeface="TH SarabunPSK" pitchFamily="34" charset="-34"/>
              <a:cs typeface="TH SarabunPSK" pitchFamily="34" charset="-34"/>
            </a:endParaRPr>
          </a:p>
          <a:p>
            <a:pPr marL="1943100" lvl="3" indent="-571500">
              <a:buFont typeface="Wingdings" pitchFamily="2" charset="2"/>
              <a:buChar char="§"/>
              <a:defRPr/>
            </a:pPr>
            <a:endParaRPr lang="th-TH" sz="3600" b="1" dirty="0">
              <a:latin typeface="TH SarabunPSK" pitchFamily="34" charset="-34"/>
              <a:cs typeface="TH SarabunPSK" pitchFamily="34" charset="-34"/>
            </a:endParaRPr>
          </a:p>
          <a:p>
            <a:pPr marL="1943100" lvl="3" indent="-571500">
              <a:buFont typeface="Wingdings" pitchFamily="2" charset="2"/>
              <a:buChar char="§"/>
              <a:defRPr/>
            </a:pPr>
            <a:endParaRPr lang="th-TH" sz="3600" b="1" dirty="0" smtClean="0">
              <a:latin typeface="TH SarabunPSK" pitchFamily="34" charset="-34"/>
              <a:cs typeface="TH SarabunPSK" pitchFamily="34" charset="-34"/>
            </a:endParaRPr>
          </a:p>
          <a:p>
            <a:pPr marL="1943100" lvl="3" indent="-571500">
              <a:buFont typeface="Wingdings" pitchFamily="2" charset="2"/>
              <a:buChar char="§"/>
              <a:defRPr/>
            </a:pPr>
            <a:endParaRPr lang="th-TH" sz="3600" b="1" dirty="0" smtClean="0">
              <a:latin typeface="TH SarabunPSK" pitchFamily="34" charset="-34"/>
              <a:cs typeface="TH SarabunPSK" pitchFamily="34" charset="-34"/>
            </a:endParaRPr>
          </a:p>
          <a:p>
            <a:pPr marL="1028700" lvl="1" indent="-571500">
              <a:buFont typeface="Wingdings" pitchFamily="2" charset="2"/>
              <a:buChar char="§"/>
              <a:defRPr/>
            </a:pPr>
            <a:endParaRPr lang="th-TH" sz="3600" b="1" dirty="0">
              <a:latin typeface="TH SarabunPSK" pitchFamily="34" charset="-34"/>
              <a:cs typeface="TH SarabunPSK" pitchFamily="34" charset="-34"/>
            </a:endParaRPr>
          </a:p>
          <a:p>
            <a:pPr marL="514350" indent="-514350">
              <a:buFont typeface="+mj-lt"/>
              <a:buAutoNum type="arabicPeriod"/>
              <a:defRPr/>
            </a:pPr>
            <a:endParaRPr lang="th-TH" sz="3600" b="1" dirty="0" smtClean="0">
              <a:solidFill>
                <a:srgbClr val="141618"/>
              </a:solidFill>
              <a:latin typeface="TH SarabunPSK" pitchFamily="34" charset="-34"/>
              <a:ea typeface="Baskerville"/>
              <a:cs typeface="TH SarabunPSK" pitchFamily="34" charset="-34"/>
            </a:endParaRPr>
          </a:p>
          <a:p>
            <a:pPr marL="514350" indent="-514350">
              <a:buFont typeface="+mj-lt"/>
              <a:buAutoNum type="arabicPeriod"/>
              <a:defRPr/>
            </a:pPr>
            <a:endParaRPr lang="th-TH" sz="3600" b="1" dirty="0">
              <a:latin typeface="TH SarabunPSK" pitchFamily="34" charset="-34"/>
              <a:cs typeface="TH SarabunPSK" pitchFamily="34" charset="-34"/>
            </a:endParaRPr>
          </a:p>
          <a:p>
            <a:pPr marL="514350" indent="-514350">
              <a:buFont typeface="+mj-lt"/>
              <a:buAutoNum type="arabicPeriod"/>
              <a:defRPr/>
            </a:pPr>
            <a:endParaRPr lang="th-TH" sz="3600" b="1" dirty="0">
              <a:latin typeface="TH SarabunPSK" pitchFamily="34" charset="-34"/>
              <a:cs typeface="TH SarabunPSK" pitchFamily="34" charset="-34"/>
            </a:endParaRPr>
          </a:p>
          <a:p>
            <a:pPr marL="514350" lvl="0" indent="-514350">
              <a:buFont typeface="+mj-lt"/>
              <a:buAutoNum type="arabicPeriod"/>
              <a:defRPr/>
            </a:pPr>
            <a:endParaRPr lang="th-TH" sz="3600" kern="0" dirty="0">
              <a:solidFill>
                <a:prstClr val="black"/>
              </a:solidFill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901727917"/>
      </p:ext>
    </p:extLst>
  </p:cSld>
  <p:clrMapOvr>
    <a:masterClrMapping/>
  </p:clrMapOvr>
  <p:transition spd="med">
    <p:randomBar dir="vert"/>
  </p:transition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CustomShape 1"/>
          <p:cNvSpPr/>
          <p:nvPr/>
        </p:nvSpPr>
        <p:spPr>
          <a:xfrm>
            <a:off x="762120" y="492840"/>
            <a:ext cx="11480400" cy="1523520"/>
          </a:xfrm>
          <a:prstGeom prst="rect">
            <a:avLst/>
          </a:prstGeom>
          <a:blipFill>
            <a:blip r:embed="rId3" cstate="print"/>
            <a:tile/>
          </a:blipFill>
          <a:ln w="12600">
            <a:noFill/>
          </a:ln>
          <a:effectLst>
            <a:outerShdw blurRad="50800" dist="12700" rotWithShape="0">
              <a:srgbClr val="000000">
                <a:alpha val="60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96" name="CustomShape 5"/>
          <p:cNvSpPr/>
          <p:nvPr/>
        </p:nvSpPr>
        <p:spPr>
          <a:xfrm>
            <a:off x="3704040" y="556320"/>
            <a:ext cx="5152320" cy="6998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th-TH" sz="5400" b="1" dirty="0" smtClean="0">
                <a:solidFill>
                  <a:srgbClr val="BEA56D"/>
                </a:solidFill>
                <a:latin typeface="TH SarabunPSK" pitchFamily="34" charset="-34"/>
                <a:ea typeface="Baskerville"/>
                <a:cs typeface="TH SarabunPSK" pitchFamily="34" charset="-34"/>
              </a:rPr>
              <a:t>จำนวนคณะและหลักสูตรที่เปิดสอนในปัจจุบัน (ต่อ)</a:t>
            </a:r>
            <a:endParaRPr sz="540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" name="สี่เหลี่ยมผืนผ้า 2"/>
          <p:cNvSpPr/>
          <p:nvPr/>
        </p:nvSpPr>
        <p:spPr>
          <a:xfrm>
            <a:off x="762120" y="2068488"/>
            <a:ext cx="11480399" cy="133882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th-TH" sz="4000" b="1" kern="0" dirty="0" smtClean="0">
                <a:latin typeface="TH SarabunPSK" pitchFamily="34" charset="-34"/>
                <a:ea typeface="Baskerville"/>
                <a:cs typeface="TH SarabunPSK" pitchFamily="34" charset="-34"/>
              </a:rPr>
              <a:t>โดยมีรายละเอียดของแต่ละหลักสูตร  ดังนี้</a:t>
            </a:r>
          </a:p>
          <a:p>
            <a:pPr lvl="1">
              <a:defRPr/>
            </a:pPr>
            <a:r>
              <a:rPr lang="th-TH" sz="3600" b="1" kern="0" dirty="0" smtClean="0">
                <a:solidFill>
                  <a:srgbClr val="C00000"/>
                </a:solidFill>
                <a:latin typeface="TH SarabunPSK" pitchFamily="34" charset="-34"/>
                <a:ea typeface="Baskerville"/>
                <a:cs typeface="TH SarabunPSK" pitchFamily="34" charset="-34"/>
              </a:rPr>
              <a:t>2. หลักสูตรวิทยา</a:t>
            </a:r>
            <a:r>
              <a:rPr lang="th-TH" sz="3600" b="1" kern="0" dirty="0" err="1" smtClean="0">
                <a:solidFill>
                  <a:srgbClr val="C00000"/>
                </a:solidFill>
                <a:latin typeface="TH SarabunPSK" pitchFamily="34" charset="-34"/>
                <a:ea typeface="Baskerville"/>
                <a:cs typeface="TH SarabunPSK" pitchFamily="34" charset="-34"/>
              </a:rPr>
              <a:t>ศาสตร</a:t>
            </a:r>
            <a:r>
              <a:rPr lang="th-TH" sz="3600" b="1" kern="0" dirty="0" smtClean="0">
                <a:solidFill>
                  <a:srgbClr val="C00000"/>
                </a:solidFill>
                <a:latin typeface="TH SarabunPSK" pitchFamily="34" charset="-34"/>
                <a:ea typeface="Baskerville"/>
                <a:cs typeface="TH SarabunPSK" pitchFamily="34" charset="-34"/>
              </a:rPr>
              <a:t>บัณฑิต  11  สาขา</a:t>
            </a:r>
          </a:p>
          <a:p>
            <a:pPr marL="1943100" lvl="3" indent="-571500">
              <a:buFont typeface="Wingdings" pitchFamily="2" charset="2"/>
              <a:buChar char="§"/>
              <a:defRPr/>
            </a:pPr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>สาขาวิชาเกษตรศาสตร์</a:t>
            </a:r>
          </a:p>
          <a:p>
            <a:pPr marL="1943100" lvl="3" indent="-571500">
              <a:buFont typeface="Wingdings" pitchFamily="2" charset="2"/>
              <a:buChar char="§"/>
              <a:defRPr/>
            </a:pPr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>สาขาวิชาวิชาวิทยาศาสตร์และเทคโนโลยีการอาหาร</a:t>
            </a:r>
          </a:p>
          <a:p>
            <a:pPr marL="1943100" lvl="3" indent="-571500">
              <a:buFont typeface="Wingdings" pitchFamily="2" charset="2"/>
              <a:buChar char="§"/>
              <a:defRPr/>
            </a:pPr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>สาขาวิชาวิทยาศาสตร์สิ่งแวดล้อม</a:t>
            </a:r>
          </a:p>
          <a:p>
            <a:pPr marL="1943100" lvl="3" indent="-571500">
              <a:buFont typeface="Wingdings" pitchFamily="2" charset="2"/>
              <a:buChar char="§"/>
              <a:defRPr/>
            </a:pPr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>สาขาวิชาเทคโนโลยีสารสนเทศ</a:t>
            </a:r>
          </a:p>
          <a:p>
            <a:pPr marL="1943100" lvl="3" indent="-571500">
              <a:buFont typeface="Wingdings" pitchFamily="2" charset="2"/>
              <a:buChar char="§"/>
              <a:defRPr/>
            </a:pPr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>สาขาวิชาวิทยาการคอมพิวเตอร์</a:t>
            </a:r>
          </a:p>
          <a:p>
            <a:pPr marL="1943100" lvl="3" indent="-571500">
              <a:buFont typeface="Wingdings" pitchFamily="2" charset="2"/>
              <a:buChar char="§"/>
              <a:defRPr/>
            </a:pPr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>สาขาวิชาวิศวกรรมซอร์ฟแวร์</a:t>
            </a:r>
          </a:p>
          <a:p>
            <a:pPr marL="1943100" lvl="3" indent="-571500">
              <a:buFont typeface="Wingdings" pitchFamily="2" charset="2"/>
              <a:buChar char="§"/>
              <a:defRPr/>
            </a:pPr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>สาขาวิชาเทคโนโลยีโยธา</a:t>
            </a:r>
          </a:p>
          <a:p>
            <a:pPr marL="1943100" lvl="3" indent="-571500">
              <a:buFont typeface="Wingdings" pitchFamily="2" charset="2"/>
              <a:buChar char="§"/>
              <a:defRPr/>
            </a:pPr>
            <a:r>
              <a:rPr lang="th-TH" sz="3600" b="1" dirty="0">
                <a:latin typeface="TH SarabunPSK" pitchFamily="34" charset="-34"/>
                <a:cs typeface="TH SarabunPSK" pitchFamily="34" charset="-34"/>
              </a:rPr>
              <a:t>สาขาวิชา</a:t>
            </a:r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>เทคโนโลยีเซรา</a:t>
            </a:r>
            <a:r>
              <a:rPr lang="th-TH" sz="3600" b="1" dirty="0" err="1" smtClean="0">
                <a:latin typeface="TH SarabunPSK" pitchFamily="34" charset="-34"/>
                <a:cs typeface="TH SarabunPSK" pitchFamily="34" charset="-34"/>
              </a:rPr>
              <a:t>มิกส์</a:t>
            </a:r>
            <a:endParaRPr lang="th-TH" sz="3600" b="1" dirty="0" smtClean="0">
              <a:latin typeface="TH SarabunPSK" pitchFamily="34" charset="-34"/>
              <a:cs typeface="TH SarabunPSK" pitchFamily="34" charset="-34"/>
            </a:endParaRPr>
          </a:p>
          <a:p>
            <a:pPr marL="1943100" lvl="3" indent="-571500">
              <a:buFont typeface="Wingdings" pitchFamily="2" charset="2"/>
              <a:buChar char="§"/>
              <a:defRPr/>
            </a:pPr>
            <a:r>
              <a:rPr lang="th-TH" sz="3600" b="1" dirty="0">
                <a:latin typeface="TH SarabunPSK" pitchFamily="34" charset="-34"/>
                <a:cs typeface="TH SarabunPSK" pitchFamily="34" charset="-34"/>
              </a:rPr>
              <a:t>สาขาวิชา</a:t>
            </a:r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>เทคโนโลยีการผลิต</a:t>
            </a:r>
          </a:p>
          <a:p>
            <a:pPr marL="1943100" lvl="3" indent="-571500">
              <a:buFont typeface="Wingdings" pitchFamily="2" charset="2"/>
              <a:buChar char="§"/>
              <a:defRPr/>
            </a:pPr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>สาขาวิชาเทคโนโลยีอิเล็กทรอนิกส์</a:t>
            </a:r>
          </a:p>
          <a:p>
            <a:pPr marL="1943100" lvl="3" indent="-571500">
              <a:buFont typeface="Wingdings" pitchFamily="2" charset="2"/>
              <a:buChar char="§"/>
              <a:defRPr/>
            </a:pPr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>สาขาวิชาคอมพิวเตอร์</a:t>
            </a:r>
            <a:r>
              <a:rPr lang="th-TH" sz="3600" b="1" dirty="0" err="1" smtClean="0">
                <a:latin typeface="TH SarabunPSK" pitchFamily="34" charset="-34"/>
                <a:cs typeface="TH SarabunPSK" pitchFamily="34" charset="-34"/>
              </a:rPr>
              <a:t>อุตสาหการ</a:t>
            </a:r>
            <a:endParaRPr lang="th-TH" sz="3600" b="1" dirty="0">
              <a:latin typeface="TH SarabunPSK" pitchFamily="34" charset="-34"/>
              <a:cs typeface="TH SarabunPSK" pitchFamily="34" charset="-34"/>
            </a:endParaRPr>
          </a:p>
          <a:p>
            <a:pPr marL="1943100" lvl="3" indent="-571500">
              <a:buFont typeface="Wingdings" pitchFamily="2" charset="2"/>
              <a:buChar char="§"/>
              <a:defRPr/>
            </a:pPr>
            <a:endParaRPr lang="th-TH" sz="3600" b="1" dirty="0">
              <a:latin typeface="TH SarabunPSK" pitchFamily="34" charset="-34"/>
              <a:cs typeface="TH SarabunPSK" pitchFamily="34" charset="-34"/>
            </a:endParaRPr>
          </a:p>
          <a:p>
            <a:pPr marL="1943100" lvl="3" indent="-571500">
              <a:buFont typeface="Wingdings" pitchFamily="2" charset="2"/>
              <a:buChar char="§"/>
              <a:defRPr/>
            </a:pPr>
            <a:endParaRPr lang="th-TH" sz="3600" b="1" dirty="0">
              <a:latin typeface="TH SarabunPSK" pitchFamily="34" charset="-34"/>
              <a:cs typeface="TH SarabunPSK" pitchFamily="34" charset="-34"/>
            </a:endParaRPr>
          </a:p>
          <a:p>
            <a:pPr marL="1943100" lvl="3" indent="-571500">
              <a:buFont typeface="Wingdings" pitchFamily="2" charset="2"/>
              <a:buChar char="§"/>
              <a:defRPr/>
            </a:pPr>
            <a:endParaRPr lang="th-TH" sz="3600" b="1" dirty="0" smtClean="0">
              <a:latin typeface="TH SarabunPSK" pitchFamily="34" charset="-34"/>
              <a:cs typeface="TH SarabunPSK" pitchFamily="34" charset="-34"/>
            </a:endParaRPr>
          </a:p>
          <a:p>
            <a:pPr marL="1943100" lvl="3" indent="-571500">
              <a:buFont typeface="Wingdings" pitchFamily="2" charset="2"/>
              <a:buChar char="§"/>
              <a:defRPr/>
            </a:pPr>
            <a:endParaRPr lang="th-TH" sz="3600" b="1" dirty="0">
              <a:latin typeface="TH SarabunPSK" pitchFamily="34" charset="-34"/>
              <a:cs typeface="TH SarabunPSK" pitchFamily="34" charset="-34"/>
            </a:endParaRPr>
          </a:p>
          <a:p>
            <a:pPr marL="1943100" lvl="3" indent="-571500">
              <a:buFont typeface="Wingdings" pitchFamily="2" charset="2"/>
              <a:buChar char="§"/>
              <a:defRPr/>
            </a:pPr>
            <a:endParaRPr lang="th-TH" sz="3600" b="1" dirty="0" smtClean="0">
              <a:latin typeface="TH SarabunPSK" pitchFamily="34" charset="-34"/>
              <a:cs typeface="TH SarabunPSK" pitchFamily="34" charset="-34"/>
            </a:endParaRPr>
          </a:p>
          <a:p>
            <a:pPr marL="1943100" lvl="3" indent="-571500">
              <a:buFont typeface="Wingdings" pitchFamily="2" charset="2"/>
              <a:buChar char="§"/>
              <a:defRPr/>
            </a:pPr>
            <a:endParaRPr lang="th-TH" sz="3600" b="1" dirty="0" smtClean="0">
              <a:latin typeface="TH SarabunPSK" pitchFamily="34" charset="-34"/>
              <a:cs typeface="TH SarabunPSK" pitchFamily="34" charset="-34"/>
            </a:endParaRPr>
          </a:p>
          <a:p>
            <a:pPr marL="1028700" lvl="1" indent="-571500">
              <a:buFont typeface="Wingdings" pitchFamily="2" charset="2"/>
              <a:buChar char="§"/>
              <a:defRPr/>
            </a:pPr>
            <a:endParaRPr lang="th-TH" sz="3600" b="1" dirty="0">
              <a:latin typeface="TH SarabunPSK" pitchFamily="34" charset="-34"/>
              <a:cs typeface="TH SarabunPSK" pitchFamily="34" charset="-34"/>
            </a:endParaRPr>
          </a:p>
          <a:p>
            <a:pPr marL="514350" indent="-514350">
              <a:buFont typeface="+mj-lt"/>
              <a:buAutoNum type="arabicPeriod"/>
              <a:defRPr/>
            </a:pPr>
            <a:endParaRPr lang="th-TH" sz="3600" b="1" dirty="0" smtClean="0">
              <a:latin typeface="TH SarabunPSK" pitchFamily="34" charset="-34"/>
              <a:ea typeface="Baskerville"/>
              <a:cs typeface="TH SarabunPSK" pitchFamily="34" charset="-34"/>
            </a:endParaRPr>
          </a:p>
          <a:p>
            <a:pPr marL="514350" indent="-514350">
              <a:buFont typeface="+mj-lt"/>
              <a:buAutoNum type="arabicPeriod"/>
              <a:defRPr/>
            </a:pPr>
            <a:endParaRPr lang="th-TH" sz="3600" b="1" dirty="0">
              <a:latin typeface="TH SarabunPSK" pitchFamily="34" charset="-34"/>
              <a:cs typeface="TH SarabunPSK" pitchFamily="34" charset="-34"/>
            </a:endParaRPr>
          </a:p>
          <a:p>
            <a:pPr marL="514350" indent="-514350">
              <a:buFont typeface="+mj-lt"/>
              <a:buAutoNum type="arabicPeriod"/>
              <a:defRPr/>
            </a:pPr>
            <a:endParaRPr lang="th-TH" sz="3600" b="1" dirty="0">
              <a:latin typeface="TH SarabunPSK" pitchFamily="34" charset="-34"/>
              <a:cs typeface="TH SarabunPSK" pitchFamily="34" charset="-34"/>
            </a:endParaRPr>
          </a:p>
          <a:p>
            <a:pPr marL="514350" lvl="0" indent="-514350">
              <a:buFont typeface="+mj-lt"/>
              <a:buAutoNum type="arabicPeriod"/>
              <a:defRPr/>
            </a:pPr>
            <a:endParaRPr lang="th-TH" sz="3600" kern="0" dirty="0"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199903103"/>
      </p:ext>
    </p:extLst>
  </p:cSld>
  <p:clrMapOvr>
    <a:masterClrMapping/>
  </p:clrMapOvr>
  <p:transition spd="med">
    <p:randomBar dir="vert"/>
  </p:transition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CustomShape 1"/>
          <p:cNvSpPr/>
          <p:nvPr/>
        </p:nvSpPr>
        <p:spPr>
          <a:xfrm>
            <a:off x="762120" y="492840"/>
            <a:ext cx="11480400" cy="1523520"/>
          </a:xfrm>
          <a:prstGeom prst="rect">
            <a:avLst/>
          </a:prstGeom>
          <a:blipFill>
            <a:blip r:embed="rId3" cstate="print"/>
            <a:tile/>
          </a:blipFill>
          <a:ln w="12600">
            <a:noFill/>
          </a:ln>
          <a:effectLst>
            <a:outerShdw blurRad="50800" dist="12700" rotWithShape="0">
              <a:srgbClr val="000000">
                <a:alpha val="60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96" name="CustomShape 5"/>
          <p:cNvSpPr/>
          <p:nvPr/>
        </p:nvSpPr>
        <p:spPr>
          <a:xfrm>
            <a:off x="3704040" y="556320"/>
            <a:ext cx="5152320" cy="6998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 algn="ctr"/>
            <a:r>
              <a:rPr lang="th-TH" sz="5400" b="1" dirty="0" smtClean="0">
                <a:solidFill>
                  <a:srgbClr val="BEA56D"/>
                </a:solidFill>
                <a:latin typeface="TH SarabunPSK" pitchFamily="34" charset="-34"/>
                <a:ea typeface="Baskerville"/>
                <a:cs typeface="TH SarabunPSK" pitchFamily="34" charset="-34"/>
              </a:rPr>
              <a:t>จำนวนคณะและหลักสูตรที่เปิดสอนในปัจจุบัน (ต่อ)</a:t>
            </a:r>
            <a:endParaRPr lang="th-TH" sz="5400" dirty="0" smtClean="0">
              <a:latin typeface="TH SarabunPSK" pitchFamily="34" charset="-34"/>
              <a:cs typeface="TH SarabunPSK" pitchFamily="34" charset="-34"/>
            </a:endParaRPr>
          </a:p>
          <a:p>
            <a:pPr algn="ctr">
              <a:lnSpc>
                <a:spcPct val="100000"/>
              </a:lnSpc>
            </a:pPr>
            <a:endParaRPr sz="540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" name="สี่เหลี่ยมผืนผ้า 2"/>
          <p:cNvSpPr/>
          <p:nvPr/>
        </p:nvSpPr>
        <p:spPr>
          <a:xfrm>
            <a:off x="762120" y="2068488"/>
            <a:ext cx="11480399" cy="123418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th-TH" sz="4000" b="1" kern="0" dirty="0" smtClean="0">
                <a:latin typeface="TH SarabunPSK" pitchFamily="34" charset="-34"/>
                <a:ea typeface="Baskerville"/>
                <a:cs typeface="TH SarabunPSK" pitchFamily="34" charset="-34"/>
              </a:rPr>
              <a:t>โดยมีรายละเอียดของแต่ละหลักสูตร  ดังนี้</a:t>
            </a:r>
          </a:p>
          <a:p>
            <a:pPr lvl="1">
              <a:defRPr/>
            </a:pPr>
            <a:r>
              <a:rPr lang="th-TH" sz="3600" b="1" kern="0" dirty="0" smtClean="0">
                <a:solidFill>
                  <a:srgbClr val="C00000"/>
                </a:solidFill>
                <a:latin typeface="TH SarabunPSK" pitchFamily="34" charset="-34"/>
                <a:ea typeface="Baskerville"/>
                <a:cs typeface="TH SarabunPSK" pitchFamily="34" charset="-34"/>
              </a:rPr>
              <a:t>3. หลักสูตร</a:t>
            </a:r>
            <a:r>
              <a:rPr lang="th-TH" sz="3600" b="1" kern="0" dirty="0" err="1" smtClean="0">
                <a:solidFill>
                  <a:srgbClr val="C00000"/>
                </a:solidFill>
                <a:latin typeface="TH SarabunPSK" pitchFamily="34" charset="-34"/>
                <a:ea typeface="Baskerville"/>
                <a:cs typeface="TH SarabunPSK" pitchFamily="34" charset="-34"/>
              </a:rPr>
              <a:t>ศิลปศาสตร</a:t>
            </a:r>
            <a:r>
              <a:rPr lang="th-TH" sz="3600" b="1" kern="0" dirty="0" smtClean="0">
                <a:solidFill>
                  <a:srgbClr val="C00000"/>
                </a:solidFill>
                <a:latin typeface="TH SarabunPSK" pitchFamily="34" charset="-34"/>
                <a:ea typeface="Baskerville"/>
                <a:cs typeface="TH SarabunPSK" pitchFamily="34" charset="-34"/>
              </a:rPr>
              <a:t>บัณฑิต 10  สาขา</a:t>
            </a:r>
          </a:p>
          <a:p>
            <a:pPr marL="1943100" lvl="3" indent="-571500">
              <a:buFont typeface="Wingdings" pitchFamily="2" charset="2"/>
              <a:buChar char="§"/>
              <a:defRPr/>
            </a:pPr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>สาขาวิชานิเทศศาสตร์</a:t>
            </a:r>
          </a:p>
          <a:p>
            <a:pPr marL="1943100" lvl="3" indent="-571500">
              <a:buFont typeface="Wingdings" pitchFamily="2" charset="2"/>
              <a:buChar char="§"/>
              <a:defRPr/>
            </a:pPr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>สาขาวิชาวิชาภาษาไทย</a:t>
            </a:r>
          </a:p>
          <a:p>
            <a:pPr marL="1943100" lvl="3" indent="-571500">
              <a:buFont typeface="Wingdings" pitchFamily="2" charset="2"/>
              <a:buChar char="§"/>
              <a:defRPr/>
            </a:pPr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>สาขาวิชาภาษาอังกฤษ</a:t>
            </a:r>
          </a:p>
          <a:p>
            <a:pPr marL="1943100" lvl="3" indent="-571500">
              <a:buFont typeface="Wingdings" pitchFamily="2" charset="2"/>
              <a:buChar char="§"/>
              <a:defRPr/>
            </a:pPr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>สาขาวิชาจีน</a:t>
            </a:r>
          </a:p>
          <a:p>
            <a:pPr marL="1943100" lvl="3" indent="-571500">
              <a:buFont typeface="Wingdings" pitchFamily="2" charset="2"/>
              <a:buChar char="§"/>
              <a:defRPr/>
            </a:pPr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>สาขาวิชาพัฒนาชุมชน</a:t>
            </a:r>
          </a:p>
          <a:p>
            <a:pPr marL="1943100" lvl="3" indent="-571500">
              <a:buFont typeface="Wingdings" pitchFamily="2" charset="2"/>
              <a:buChar char="§"/>
              <a:defRPr/>
            </a:pPr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>สาขาวิชารัฐ</a:t>
            </a:r>
            <a:r>
              <a:rPr lang="th-TH" sz="3600" b="1" dirty="0" err="1" smtClean="0">
                <a:latin typeface="TH SarabunPSK" pitchFamily="34" charset="-34"/>
                <a:cs typeface="TH SarabunPSK" pitchFamily="34" charset="-34"/>
              </a:rPr>
              <a:t>ประศาสน</a:t>
            </a:r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>ศาสตร์</a:t>
            </a:r>
          </a:p>
          <a:p>
            <a:pPr marL="1943100" lvl="3" indent="-571500">
              <a:buFont typeface="Wingdings" pitchFamily="2" charset="2"/>
              <a:buChar char="§"/>
              <a:defRPr/>
            </a:pPr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>สาขาวิชาดนตรี</a:t>
            </a:r>
          </a:p>
          <a:p>
            <a:pPr marL="1943100" lvl="3" indent="-571500">
              <a:buFont typeface="Wingdings" pitchFamily="2" charset="2"/>
              <a:buChar char="§"/>
              <a:defRPr/>
            </a:pPr>
            <a:r>
              <a:rPr lang="th-TH" sz="3600" b="1" dirty="0">
                <a:latin typeface="TH SarabunPSK" pitchFamily="34" charset="-34"/>
                <a:cs typeface="TH SarabunPSK" pitchFamily="34" charset="-34"/>
              </a:rPr>
              <a:t>สาขา</a:t>
            </a:r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>วิชาศิลปะละการออกแบบ</a:t>
            </a:r>
          </a:p>
          <a:p>
            <a:pPr marL="1943100" lvl="3" indent="-571500">
              <a:buFont typeface="Wingdings" pitchFamily="2" charset="2"/>
              <a:buChar char="§"/>
              <a:defRPr/>
            </a:pPr>
            <a:r>
              <a:rPr lang="th-TH" sz="3600" b="1" dirty="0">
                <a:latin typeface="TH SarabunPSK" pitchFamily="34" charset="-34"/>
                <a:cs typeface="TH SarabunPSK" pitchFamily="34" charset="-34"/>
              </a:rPr>
              <a:t>สาขา</a:t>
            </a:r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>วิชาการท่องเที่ยว</a:t>
            </a:r>
          </a:p>
          <a:p>
            <a:pPr marL="1943100" lvl="3" indent="-571500">
              <a:buFont typeface="Wingdings" pitchFamily="2" charset="2"/>
              <a:buChar char="§"/>
              <a:defRPr/>
            </a:pPr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>สาขาวิชาภาษาไทยเพื่อการสื่อสารสำหรับชาวต่างประเทศ</a:t>
            </a:r>
            <a:endParaRPr lang="th-TH" sz="3600" b="1" dirty="0">
              <a:latin typeface="TH SarabunPSK" pitchFamily="34" charset="-34"/>
              <a:cs typeface="TH SarabunPSK" pitchFamily="34" charset="-34"/>
            </a:endParaRPr>
          </a:p>
          <a:p>
            <a:pPr marL="1943100" lvl="3" indent="-571500">
              <a:buFont typeface="Wingdings" pitchFamily="2" charset="2"/>
              <a:buChar char="§"/>
              <a:defRPr/>
            </a:pPr>
            <a:endParaRPr lang="th-TH" sz="3600" b="1" dirty="0">
              <a:latin typeface="TH SarabunPSK" pitchFamily="34" charset="-34"/>
              <a:cs typeface="TH SarabunPSK" pitchFamily="34" charset="-34"/>
            </a:endParaRPr>
          </a:p>
          <a:p>
            <a:pPr marL="1943100" lvl="3" indent="-571500">
              <a:buFont typeface="Wingdings" pitchFamily="2" charset="2"/>
              <a:buChar char="§"/>
              <a:defRPr/>
            </a:pPr>
            <a:endParaRPr lang="th-TH" sz="3600" b="1" dirty="0" smtClean="0">
              <a:latin typeface="TH SarabunPSK" pitchFamily="34" charset="-34"/>
              <a:cs typeface="TH SarabunPSK" pitchFamily="34" charset="-34"/>
            </a:endParaRPr>
          </a:p>
          <a:p>
            <a:pPr marL="1943100" lvl="3" indent="-571500">
              <a:buFont typeface="Wingdings" pitchFamily="2" charset="2"/>
              <a:buChar char="§"/>
              <a:defRPr/>
            </a:pPr>
            <a:endParaRPr lang="th-TH" sz="3600" b="1" dirty="0">
              <a:latin typeface="TH SarabunPSK" pitchFamily="34" charset="-34"/>
              <a:cs typeface="TH SarabunPSK" pitchFamily="34" charset="-34"/>
            </a:endParaRPr>
          </a:p>
          <a:p>
            <a:pPr marL="1943100" lvl="3" indent="-571500">
              <a:buFont typeface="Wingdings" pitchFamily="2" charset="2"/>
              <a:buChar char="§"/>
              <a:defRPr/>
            </a:pPr>
            <a:endParaRPr lang="th-TH" sz="3600" b="1" dirty="0" smtClean="0">
              <a:latin typeface="TH SarabunPSK" pitchFamily="34" charset="-34"/>
              <a:cs typeface="TH SarabunPSK" pitchFamily="34" charset="-34"/>
            </a:endParaRPr>
          </a:p>
          <a:p>
            <a:pPr marL="1943100" lvl="3" indent="-571500">
              <a:buFont typeface="Wingdings" pitchFamily="2" charset="2"/>
              <a:buChar char="§"/>
              <a:defRPr/>
            </a:pPr>
            <a:endParaRPr lang="th-TH" sz="3600" b="1" dirty="0" smtClean="0">
              <a:latin typeface="TH SarabunPSK" pitchFamily="34" charset="-34"/>
              <a:cs typeface="TH SarabunPSK" pitchFamily="34" charset="-34"/>
            </a:endParaRPr>
          </a:p>
          <a:p>
            <a:pPr marL="1028700" lvl="1" indent="-571500">
              <a:buFont typeface="Wingdings" pitchFamily="2" charset="2"/>
              <a:buChar char="§"/>
              <a:defRPr/>
            </a:pPr>
            <a:endParaRPr lang="th-TH" sz="3600" b="1" dirty="0">
              <a:latin typeface="TH SarabunPSK" pitchFamily="34" charset="-34"/>
              <a:cs typeface="TH SarabunPSK" pitchFamily="34" charset="-34"/>
            </a:endParaRPr>
          </a:p>
          <a:p>
            <a:pPr marL="514350" indent="-514350">
              <a:buFont typeface="+mj-lt"/>
              <a:buAutoNum type="arabicPeriod"/>
              <a:defRPr/>
            </a:pPr>
            <a:endParaRPr lang="th-TH" sz="3600" b="1" dirty="0" smtClean="0">
              <a:latin typeface="TH SarabunPSK" pitchFamily="34" charset="-34"/>
              <a:ea typeface="Baskerville"/>
              <a:cs typeface="TH SarabunPSK" pitchFamily="34" charset="-34"/>
            </a:endParaRPr>
          </a:p>
          <a:p>
            <a:pPr marL="514350" indent="-514350">
              <a:buFont typeface="+mj-lt"/>
              <a:buAutoNum type="arabicPeriod"/>
              <a:defRPr/>
            </a:pPr>
            <a:endParaRPr lang="th-TH" sz="3600" b="1" dirty="0">
              <a:latin typeface="TH SarabunPSK" pitchFamily="34" charset="-34"/>
              <a:cs typeface="TH SarabunPSK" pitchFamily="34" charset="-34"/>
            </a:endParaRPr>
          </a:p>
          <a:p>
            <a:pPr marL="514350" indent="-514350">
              <a:buFont typeface="+mj-lt"/>
              <a:buAutoNum type="arabicPeriod"/>
              <a:defRPr/>
            </a:pPr>
            <a:endParaRPr lang="th-TH" sz="3600" b="1" dirty="0">
              <a:latin typeface="TH SarabunPSK" pitchFamily="34" charset="-34"/>
              <a:cs typeface="TH SarabunPSK" pitchFamily="34" charset="-34"/>
            </a:endParaRPr>
          </a:p>
          <a:p>
            <a:pPr marL="514350" lvl="0" indent="-514350">
              <a:buFont typeface="+mj-lt"/>
              <a:buAutoNum type="arabicPeriod"/>
              <a:defRPr/>
            </a:pPr>
            <a:endParaRPr lang="th-TH" sz="3600" kern="0" dirty="0"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841710429"/>
      </p:ext>
    </p:extLst>
  </p:cSld>
  <p:clrMapOvr>
    <a:masterClrMapping/>
  </p:clrMapOvr>
  <p:transition spd="med">
    <p:randomBar dir="vert"/>
  </p:transition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CustomShape 1"/>
          <p:cNvSpPr/>
          <p:nvPr/>
        </p:nvSpPr>
        <p:spPr>
          <a:xfrm>
            <a:off x="762120" y="492840"/>
            <a:ext cx="11480400" cy="1523520"/>
          </a:xfrm>
          <a:prstGeom prst="rect">
            <a:avLst/>
          </a:prstGeom>
          <a:blipFill>
            <a:blip r:embed="rId3" cstate="print"/>
            <a:tile/>
          </a:blipFill>
          <a:ln w="12600">
            <a:noFill/>
          </a:ln>
          <a:effectLst>
            <a:outerShdw blurRad="50800" dist="12700" rotWithShape="0">
              <a:srgbClr val="000000">
                <a:alpha val="60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96" name="CustomShape 5"/>
          <p:cNvSpPr/>
          <p:nvPr/>
        </p:nvSpPr>
        <p:spPr>
          <a:xfrm>
            <a:off x="3704040" y="556320"/>
            <a:ext cx="5152320" cy="6998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th-TH" sz="6000" b="1" dirty="0" smtClean="0">
                <a:solidFill>
                  <a:srgbClr val="BEA56D"/>
                </a:solidFill>
                <a:latin typeface="TH SarabunPSK" pitchFamily="34" charset="-34"/>
                <a:ea typeface="Baskerville"/>
                <a:cs typeface="TH SarabunPSK" pitchFamily="34" charset="-34"/>
              </a:rPr>
              <a:t>จำนวนคณะและหลักสูตรที่เปิดสอนในปัจจุบัน</a:t>
            </a:r>
            <a:endParaRPr sz="440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" name="สี่เหลี่ยมผืนผ้า 2"/>
          <p:cNvSpPr/>
          <p:nvPr/>
        </p:nvSpPr>
        <p:spPr>
          <a:xfrm>
            <a:off x="762120" y="2068488"/>
            <a:ext cx="11480399" cy="90178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th-TH" sz="4000" b="1" kern="0" dirty="0" smtClean="0">
                <a:latin typeface="TH SarabunPSK" pitchFamily="34" charset="-34"/>
                <a:ea typeface="Baskerville"/>
                <a:cs typeface="TH SarabunPSK" pitchFamily="34" charset="-34"/>
              </a:rPr>
              <a:t>โดยมีรายละเอียดของแต่ละหลักสูตร  ดังนี้</a:t>
            </a:r>
          </a:p>
          <a:p>
            <a:pPr lvl="1">
              <a:defRPr/>
            </a:pPr>
            <a:r>
              <a:rPr lang="th-TH" sz="3600" b="1" kern="0" dirty="0" smtClean="0">
                <a:solidFill>
                  <a:srgbClr val="C00000"/>
                </a:solidFill>
                <a:latin typeface="TH SarabunPSK" pitchFamily="34" charset="-34"/>
                <a:ea typeface="Baskerville"/>
                <a:cs typeface="TH SarabunPSK" pitchFamily="34" charset="-34"/>
              </a:rPr>
              <a:t>4. หลักสูตรบริหารธุรกิจบัณฑิต 4  สาขา</a:t>
            </a:r>
          </a:p>
          <a:p>
            <a:pPr marL="1943100" lvl="3" indent="-571500">
              <a:buFont typeface="Wingdings" pitchFamily="2" charset="2"/>
              <a:buChar char="§"/>
              <a:defRPr/>
            </a:pPr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>สาขาวิชาการจัดการ</a:t>
            </a:r>
          </a:p>
          <a:p>
            <a:pPr marL="1943100" lvl="3" indent="-571500">
              <a:buFont typeface="Wingdings" pitchFamily="2" charset="2"/>
              <a:buChar char="§"/>
              <a:defRPr/>
            </a:pPr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>สาขาวิชาการตลาด</a:t>
            </a:r>
          </a:p>
          <a:p>
            <a:pPr marL="1943100" lvl="3" indent="-571500">
              <a:buFont typeface="Wingdings" pitchFamily="2" charset="2"/>
              <a:buChar char="§"/>
              <a:defRPr/>
            </a:pPr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>สาขาวิชาคอมพิวเตอร์ธุรกิจ</a:t>
            </a:r>
          </a:p>
          <a:p>
            <a:pPr marL="1943100" lvl="3" indent="-571500">
              <a:buFont typeface="Wingdings" pitchFamily="2" charset="2"/>
              <a:buChar char="§"/>
              <a:defRPr/>
            </a:pPr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>สาขาวิชาการจัดการธุรกิจระหว่างประเทศ</a:t>
            </a:r>
          </a:p>
          <a:p>
            <a:pPr lvl="3">
              <a:defRPr/>
            </a:pPr>
            <a:endParaRPr lang="th-TH" sz="3600" b="1" dirty="0">
              <a:latin typeface="TH SarabunPSK" pitchFamily="34" charset="-34"/>
              <a:cs typeface="TH SarabunPSK" pitchFamily="34" charset="-34"/>
            </a:endParaRPr>
          </a:p>
          <a:p>
            <a:pPr marL="1943100" lvl="3" indent="-571500">
              <a:buFont typeface="Wingdings" pitchFamily="2" charset="2"/>
              <a:buChar char="§"/>
              <a:defRPr/>
            </a:pPr>
            <a:endParaRPr lang="th-TH" sz="3600" b="1" dirty="0" smtClean="0">
              <a:latin typeface="TH SarabunPSK" pitchFamily="34" charset="-34"/>
              <a:cs typeface="TH SarabunPSK" pitchFamily="34" charset="-34"/>
            </a:endParaRPr>
          </a:p>
          <a:p>
            <a:pPr marL="1943100" lvl="3" indent="-571500">
              <a:buFont typeface="Wingdings" pitchFamily="2" charset="2"/>
              <a:buChar char="§"/>
              <a:defRPr/>
            </a:pPr>
            <a:endParaRPr lang="th-TH" sz="3600" b="1" dirty="0">
              <a:latin typeface="TH SarabunPSK" pitchFamily="34" charset="-34"/>
              <a:cs typeface="TH SarabunPSK" pitchFamily="34" charset="-34"/>
            </a:endParaRPr>
          </a:p>
          <a:p>
            <a:pPr marL="1943100" lvl="3" indent="-571500">
              <a:buFont typeface="Wingdings" pitchFamily="2" charset="2"/>
              <a:buChar char="§"/>
              <a:defRPr/>
            </a:pPr>
            <a:endParaRPr lang="th-TH" sz="3600" b="1" dirty="0" smtClean="0">
              <a:latin typeface="TH SarabunPSK" pitchFamily="34" charset="-34"/>
              <a:cs typeface="TH SarabunPSK" pitchFamily="34" charset="-34"/>
            </a:endParaRPr>
          </a:p>
          <a:p>
            <a:pPr marL="1943100" lvl="3" indent="-571500">
              <a:buFont typeface="Wingdings" pitchFamily="2" charset="2"/>
              <a:buChar char="§"/>
              <a:defRPr/>
            </a:pPr>
            <a:endParaRPr lang="th-TH" sz="3600" b="1" dirty="0" smtClean="0">
              <a:latin typeface="TH SarabunPSK" pitchFamily="34" charset="-34"/>
              <a:cs typeface="TH SarabunPSK" pitchFamily="34" charset="-34"/>
            </a:endParaRPr>
          </a:p>
          <a:p>
            <a:pPr marL="1028700" lvl="1" indent="-571500">
              <a:buFont typeface="Wingdings" pitchFamily="2" charset="2"/>
              <a:buChar char="§"/>
              <a:defRPr/>
            </a:pPr>
            <a:endParaRPr lang="th-TH" sz="3600" b="1" dirty="0">
              <a:latin typeface="TH SarabunPSK" pitchFamily="34" charset="-34"/>
              <a:cs typeface="TH SarabunPSK" pitchFamily="34" charset="-34"/>
            </a:endParaRPr>
          </a:p>
          <a:p>
            <a:pPr marL="514350" indent="-514350">
              <a:buFont typeface="+mj-lt"/>
              <a:buAutoNum type="arabicPeriod"/>
              <a:defRPr/>
            </a:pPr>
            <a:endParaRPr lang="th-TH" sz="3600" b="1" dirty="0" smtClean="0">
              <a:latin typeface="TH SarabunPSK" pitchFamily="34" charset="-34"/>
              <a:ea typeface="Baskerville"/>
              <a:cs typeface="TH SarabunPSK" pitchFamily="34" charset="-34"/>
            </a:endParaRPr>
          </a:p>
          <a:p>
            <a:pPr marL="514350" indent="-514350">
              <a:buFont typeface="+mj-lt"/>
              <a:buAutoNum type="arabicPeriod"/>
              <a:defRPr/>
            </a:pPr>
            <a:endParaRPr lang="th-TH" sz="3600" b="1" dirty="0">
              <a:latin typeface="TH SarabunPSK" pitchFamily="34" charset="-34"/>
              <a:cs typeface="TH SarabunPSK" pitchFamily="34" charset="-34"/>
            </a:endParaRPr>
          </a:p>
          <a:p>
            <a:pPr marL="514350" indent="-514350">
              <a:buFont typeface="+mj-lt"/>
              <a:buAutoNum type="arabicPeriod"/>
              <a:defRPr/>
            </a:pPr>
            <a:endParaRPr lang="th-TH" sz="3600" b="1" dirty="0">
              <a:latin typeface="TH SarabunPSK" pitchFamily="34" charset="-34"/>
              <a:cs typeface="TH SarabunPSK" pitchFamily="34" charset="-34"/>
            </a:endParaRPr>
          </a:p>
          <a:p>
            <a:pPr marL="514350" lvl="0" indent="-514350">
              <a:buFont typeface="+mj-lt"/>
              <a:buAutoNum type="arabicPeriod"/>
              <a:defRPr/>
            </a:pPr>
            <a:endParaRPr lang="th-TH" sz="3600" kern="0" dirty="0"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31409907"/>
      </p:ext>
    </p:extLst>
  </p:cSld>
  <p:clrMapOvr>
    <a:masterClrMapping/>
  </p:clrMapOvr>
  <p:transition spd="med">
    <p:randomBar dir="vert"/>
  </p:transition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CustomShape 1"/>
          <p:cNvSpPr/>
          <p:nvPr/>
        </p:nvSpPr>
        <p:spPr>
          <a:xfrm>
            <a:off x="762120" y="492840"/>
            <a:ext cx="11480400" cy="1523520"/>
          </a:xfrm>
          <a:prstGeom prst="rect">
            <a:avLst/>
          </a:prstGeom>
          <a:blipFill>
            <a:blip r:embed="rId3" cstate="print"/>
            <a:tile/>
          </a:blipFill>
          <a:ln w="12600">
            <a:noFill/>
          </a:ln>
          <a:effectLst>
            <a:outerShdw blurRad="50800" dist="12700" rotWithShape="0">
              <a:srgbClr val="000000">
                <a:alpha val="60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96" name="CustomShape 5"/>
          <p:cNvSpPr/>
          <p:nvPr/>
        </p:nvSpPr>
        <p:spPr>
          <a:xfrm>
            <a:off x="3704040" y="556320"/>
            <a:ext cx="5152320" cy="6998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th-TH" sz="6000" b="1" dirty="0" smtClean="0">
                <a:solidFill>
                  <a:srgbClr val="BEA56D"/>
                </a:solidFill>
                <a:latin typeface="TH SarabunPSK" pitchFamily="34" charset="-34"/>
                <a:ea typeface="Baskerville"/>
                <a:cs typeface="TH SarabunPSK" pitchFamily="34" charset="-34"/>
              </a:rPr>
              <a:t>จำนวนคณะและหลักสูตรที่เปิดสอนในปัจจุบัน</a:t>
            </a:r>
            <a:endParaRPr sz="440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" name="สี่เหลี่ยมผืนผ้า 2"/>
          <p:cNvSpPr/>
          <p:nvPr/>
        </p:nvSpPr>
        <p:spPr>
          <a:xfrm>
            <a:off x="762120" y="2068488"/>
            <a:ext cx="11480399" cy="101258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th-TH" sz="4000" b="1" kern="0" dirty="0" smtClean="0">
                <a:latin typeface="TH SarabunPSK" pitchFamily="34" charset="-34"/>
                <a:ea typeface="Baskerville"/>
                <a:cs typeface="TH SarabunPSK" pitchFamily="34" charset="-34"/>
              </a:rPr>
              <a:t>โดยมีรายละเอียดของแต่ละหลักสูตร  ดังนี้</a:t>
            </a:r>
          </a:p>
          <a:p>
            <a:pPr lvl="1">
              <a:defRPr/>
            </a:pPr>
            <a:r>
              <a:rPr lang="th-TH" sz="3600" b="1" kern="0" dirty="0" smtClean="0">
                <a:solidFill>
                  <a:srgbClr val="C00000"/>
                </a:solidFill>
                <a:latin typeface="TH SarabunPSK" pitchFamily="34" charset="-34"/>
                <a:ea typeface="Baskerville"/>
                <a:cs typeface="TH SarabunPSK" pitchFamily="34" charset="-34"/>
              </a:rPr>
              <a:t>5. หลักสูตรบัญชีบัณฑิต 1  สาขา</a:t>
            </a:r>
          </a:p>
          <a:p>
            <a:pPr marL="1943100" lvl="3" indent="-571500">
              <a:buFont typeface="Wingdings" pitchFamily="2" charset="2"/>
              <a:buChar char="§"/>
              <a:defRPr/>
            </a:pPr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>สาขาวิชาการบัญชี</a:t>
            </a:r>
          </a:p>
          <a:p>
            <a:pPr marL="441325" lvl="3">
              <a:defRPr/>
            </a:pPr>
            <a:r>
              <a:rPr lang="th-TH" sz="3600" b="1" dirty="0" smtClean="0">
                <a:solidFill>
                  <a:srgbClr val="C00000"/>
                </a:solidFill>
                <a:latin typeface="TH SarabunPSK" pitchFamily="34" charset="-34"/>
                <a:cs typeface="TH SarabunPSK" pitchFamily="34" charset="-34"/>
              </a:rPr>
              <a:t>6. หลักสูตรนิติ</a:t>
            </a:r>
            <a:r>
              <a:rPr lang="th-TH" sz="3600" b="1" dirty="0" err="1" smtClean="0">
                <a:solidFill>
                  <a:srgbClr val="C00000"/>
                </a:solidFill>
                <a:latin typeface="TH SarabunPSK" pitchFamily="34" charset="-34"/>
                <a:cs typeface="TH SarabunPSK" pitchFamily="34" charset="-34"/>
              </a:rPr>
              <a:t>ศาสตร</a:t>
            </a:r>
            <a:r>
              <a:rPr lang="th-TH" sz="3600" b="1" dirty="0" smtClean="0">
                <a:solidFill>
                  <a:srgbClr val="C00000"/>
                </a:solidFill>
                <a:latin typeface="TH SarabunPSK" pitchFamily="34" charset="-34"/>
                <a:cs typeface="TH SarabunPSK" pitchFamily="34" charset="-34"/>
              </a:rPr>
              <a:t>บัณฑิต </a:t>
            </a:r>
            <a:r>
              <a:rPr lang="th-TH" sz="3600" b="1" kern="0" dirty="0">
                <a:solidFill>
                  <a:srgbClr val="C00000"/>
                </a:solidFill>
                <a:latin typeface="TH SarabunPSK" pitchFamily="34" charset="-34"/>
                <a:ea typeface="Baskerville"/>
                <a:cs typeface="TH SarabunPSK" pitchFamily="34" charset="-34"/>
              </a:rPr>
              <a:t>1  สาขา</a:t>
            </a:r>
          </a:p>
          <a:p>
            <a:pPr marL="1927225" lvl="5" indent="-571500">
              <a:buFont typeface="Wingdings" pitchFamily="2" charset="2"/>
              <a:buChar char="§"/>
              <a:defRPr/>
            </a:pPr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>สาขาวิชานิติศาสตร์</a:t>
            </a:r>
          </a:p>
          <a:p>
            <a:pPr marL="441325" lvl="3">
              <a:defRPr/>
            </a:pPr>
            <a:r>
              <a:rPr lang="th-TH" sz="3600" b="1" dirty="0">
                <a:solidFill>
                  <a:srgbClr val="C00000"/>
                </a:solidFill>
                <a:latin typeface="TH SarabunPSK" pitchFamily="34" charset="-34"/>
                <a:cs typeface="TH SarabunPSK" pitchFamily="34" charset="-34"/>
              </a:rPr>
              <a:t>6. </a:t>
            </a:r>
            <a:r>
              <a:rPr lang="th-TH" sz="3600" b="1" dirty="0" smtClean="0">
                <a:solidFill>
                  <a:srgbClr val="C00000"/>
                </a:solidFill>
                <a:latin typeface="TH SarabunPSK" pitchFamily="34" charset="-34"/>
                <a:cs typeface="TH SarabunPSK" pitchFamily="34" charset="-34"/>
              </a:rPr>
              <a:t>หลักสูตรเทคโนโลยีบัณฑิต 2</a:t>
            </a:r>
            <a:r>
              <a:rPr lang="th-TH" sz="3600" b="1" kern="0" dirty="0" smtClean="0">
                <a:solidFill>
                  <a:srgbClr val="C00000"/>
                </a:solidFill>
                <a:latin typeface="TH SarabunPSK" pitchFamily="34" charset="-34"/>
                <a:ea typeface="Baskerville"/>
                <a:cs typeface="TH SarabunPSK" pitchFamily="34" charset="-34"/>
              </a:rPr>
              <a:t>  </a:t>
            </a:r>
            <a:r>
              <a:rPr lang="th-TH" sz="3600" b="1" kern="0" dirty="0">
                <a:solidFill>
                  <a:srgbClr val="C00000"/>
                </a:solidFill>
                <a:latin typeface="TH SarabunPSK" pitchFamily="34" charset="-34"/>
                <a:ea typeface="Baskerville"/>
                <a:cs typeface="TH SarabunPSK" pitchFamily="34" charset="-34"/>
              </a:rPr>
              <a:t>สาขา</a:t>
            </a:r>
          </a:p>
          <a:p>
            <a:pPr marL="1927225" lvl="5" indent="-571500">
              <a:buFont typeface="Wingdings" pitchFamily="2" charset="2"/>
              <a:buChar char="§"/>
              <a:defRPr/>
            </a:pPr>
            <a:r>
              <a:rPr lang="th-TH" sz="3600" b="1" dirty="0">
                <a:latin typeface="TH SarabunPSK" pitchFamily="34" charset="-34"/>
                <a:cs typeface="TH SarabunPSK" pitchFamily="34" charset="-34"/>
              </a:rPr>
              <a:t>สาขา</a:t>
            </a:r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>วิชาเทคโนโลยีไฟฟ้า</a:t>
            </a:r>
          </a:p>
          <a:p>
            <a:pPr marL="1927225" lvl="5" indent="-571500">
              <a:buFont typeface="Wingdings" pitchFamily="2" charset="2"/>
              <a:buChar char="§"/>
              <a:defRPr/>
            </a:pPr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>สาขาวิชามาตรวิทยาและระบบคุณภาพ</a:t>
            </a:r>
          </a:p>
          <a:p>
            <a:pPr marL="1355725" lvl="5">
              <a:defRPr/>
            </a:pPr>
            <a:endParaRPr lang="th-TH" sz="3600" b="1" dirty="0" smtClean="0">
              <a:latin typeface="TH SarabunPSK" pitchFamily="34" charset="-34"/>
              <a:cs typeface="TH SarabunPSK" pitchFamily="34" charset="-34"/>
            </a:endParaRPr>
          </a:p>
          <a:p>
            <a:pPr marL="441325" lvl="3">
              <a:defRPr/>
            </a:pPr>
            <a:r>
              <a:rPr lang="th-TH" sz="3600" b="1" dirty="0" smtClean="0">
                <a:solidFill>
                  <a:srgbClr val="C00000"/>
                </a:solidFill>
                <a:latin typeface="TH SarabunPSK" pitchFamily="34" charset="-34"/>
                <a:cs typeface="TH SarabunPSK" pitchFamily="34" charset="-34"/>
              </a:rPr>
              <a:t>7. หลักสูตรระดับปริญญาโท และปริญญาเอก (ยังมีจำนวนน้อย และนักศึกษาน้อย)</a:t>
            </a:r>
            <a:endParaRPr lang="th-TH" sz="3600" b="1" dirty="0">
              <a:latin typeface="TH SarabunPSK" pitchFamily="34" charset="-34"/>
              <a:cs typeface="TH SarabunPSK" pitchFamily="34" charset="-34"/>
            </a:endParaRPr>
          </a:p>
          <a:p>
            <a:pPr lvl="3">
              <a:defRPr/>
            </a:pPr>
            <a:endParaRPr lang="th-TH" sz="3600" b="1" dirty="0">
              <a:latin typeface="TH SarabunPSK" pitchFamily="34" charset="-34"/>
              <a:cs typeface="TH SarabunPSK" pitchFamily="34" charset="-34"/>
            </a:endParaRPr>
          </a:p>
          <a:p>
            <a:pPr marL="1943100" lvl="3" indent="-571500">
              <a:buFont typeface="Wingdings" pitchFamily="2" charset="2"/>
              <a:buChar char="§"/>
              <a:defRPr/>
            </a:pPr>
            <a:endParaRPr lang="th-TH" sz="3600" b="1" dirty="0" smtClean="0">
              <a:latin typeface="TH SarabunPSK" pitchFamily="34" charset="-34"/>
              <a:cs typeface="TH SarabunPSK" pitchFamily="34" charset="-34"/>
            </a:endParaRPr>
          </a:p>
          <a:p>
            <a:pPr marL="1943100" lvl="3" indent="-571500">
              <a:buFont typeface="Wingdings" pitchFamily="2" charset="2"/>
              <a:buChar char="§"/>
              <a:defRPr/>
            </a:pPr>
            <a:endParaRPr lang="th-TH" sz="3600" b="1" dirty="0" smtClean="0">
              <a:latin typeface="TH SarabunPSK" pitchFamily="34" charset="-34"/>
              <a:cs typeface="TH SarabunPSK" pitchFamily="34" charset="-34"/>
            </a:endParaRPr>
          </a:p>
          <a:p>
            <a:pPr marL="1028700" lvl="1" indent="-571500">
              <a:buFont typeface="Wingdings" pitchFamily="2" charset="2"/>
              <a:buChar char="§"/>
              <a:defRPr/>
            </a:pPr>
            <a:endParaRPr lang="th-TH" sz="3600" b="1" dirty="0">
              <a:latin typeface="TH SarabunPSK" pitchFamily="34" charset="-34"/>
              <a:cs typeface="TH SarabunPSK" pitchFamily="34" charset="-34"/>
            </a:endParaRPr>
          </a:p>
          <a:p>
            <a:pPr marL="514350" indent="-514350">
              <a:buFont typeface="+mj-lt"/>
              <a:buAutoNum type="arabicPeriod"/>
              <a:defRPr/>
            </a:pPr>
            <a:endParaRPr lang="th-TH" sz="3600" b="1" dirty="0" smtClean="0">
              <a:latin typeface="TH SarabunPSK" pitchFamily="34" charset="-34"/>
              <a:ea typeface="Baskerville"/>
              <a:cs typeface="TH SarabunPSK" pitchFamily="34" charset="-34"/>
            </a:endParaRPr>
          </a:p>
          <a:p>
            <a:pPr marL="514350" indent="-514350">
              <a:buFont typeface="+mj-lt"/>
              <a:buAutoNum type="arabicPeriod"/>
              <a:defRPr/>
            </a:pPr>
            <a:endParaRPr lang="th-TH" sz="3600" b="1" dirty="0">
              <a:latin typeface="TH SarabunPSK" pitchFamily="34" charset="-34"/>
              <a:cs typeface="TH SarabunPSK" pitchFamily="34" charset="-34"/>
            </a:endParaRPr>
          </a:p>
          <a:p>
            <a:pPr marL="514350" indent="-514350">
              <a:buFont typeface="+mj-lt"/>
              <a:buAutoNum type="arabicPeriod"/>
              <a:defRPr/>
            </a:pPr>
            <a:endParaRPr lang="th-TH" sz="3600" b="1" dirty="0">
              <a:latin typeface="TH SarabunPSK" pitchFamily="34" charset="-34"/>
              <a:cs typeface="TH SarabunPSK" pitchFamily="34" charset="-34"/>
            </a:endParaRPr>
          </a:p>
          <a:p>
            <a:pPr marL="514350" lvl="0" indent="-514350">
              <a:buFont typeface="+mj-lt"/>
              <a:buAutoNum type="arabicPeriod"/>
              <a:defRPr/>
            </a:pPr>
            <a:endParaRPr lang="th-TH" sz="3600" kern="0" dirty="0"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925068323"/>
      </p:ext>
    </p:extLst>
  </p:cSld>
  <p:clrMapOvr>
    <a:masterClrMapping/>
  </p:clrMapOvr>
  <p:transition spd="med">
    <p:randomBar dir="vert"/>
  </p:transition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CustomShape 1"/>
          <p:cNvSpPr/>
          <p:nvPr/>
        </p:nvSpPr>
        <p:spPr>
          <a:xfrm>
            <a:off x="762120" y="492840"/>
            <a:ext cx="11480400" cy="1523520"/>
          </a:xfrm>
          <a:prstGeom prst="rect">
            <a:avLst/>
          </a:prstGeom>
          <a:blipFill>
            <a:blip r:embed="rId3" cstate="print"/>
            <a:tile/>
          </a:blipFill>
          <a:ln w="12600">
            <a:noFill/>
          </a:ln>
          <a:effectLst>
            <a:outerShdw blurRad="50800" dist="12700" rotWithShape="0">
              <a:srgbClr val="000000">
                <a:alpha val="60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93" name="CustomShape 2"/>
          <p:cNvSpPr/>
          <p:nvPr/>
        </p:nvSpPr>
        <p:spPr>
          <a:xfrm>
            <a:off x="762120" y="2033152"/>
            <a:ext cx="10489680" cy="277164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3600" b="1" strike="noStrike" dirty="0" smtClean="0">
                <a:solidFill>
                  <a:srgbClr val="141618"/>
                </a:solidFill>
                <a:latin typeface="TH SarabunPSK" pitchFamily="34" charset="-34"/>
                <a:ea typeface="Baskerville"/>
                <a:cs typeface="TH SarabunPSK" pitchFamily="34" charset="-34"/>
              </a:rPr>
              <a:t>			</a:t>
            </a:r>
            <a:r>
              <a:rPr lang="en-US" sz="3600" b="1" strike="noStrike" dirty="0" err="1" smtClean="0">
                <a:solidFill>
                  <a:srgbClr val="141618"/>
                </a:solidFill>
                <a:latin typeface="TH SarabunPSK" pitchFamily="34" charset="-34"/>
                <a:ea typeface="Baskerville"/>
                <a:cs typeface="TH SarabunPSK" pitchFamily="34" charset="-34"/>
              </a:rPr>
              <a:t>ภาคปกติ</a:t>
            </a:r>
            <a:r>
              <a:rPr lang="en-US" sz="3600" b="1" strike="noStrike" dirty="0" smtClean="0">
                <a:solidFill>
                  <a:srgbClr val="141618"/>
                </a:solidFill>
                <a:latin typeface="TH SarabunPSK" pitchFamily="34" charset="-34"/>
                <a:ea typeface="Baskerville"/>
                <a:cs typeface="TH SarabunPSK" pitchFamily="34" charset="-34"/>
              </a:rPr>
              <a:t>		8,590 		</a:t>
            </a:r>
            <a:r>
              <a:rPr lang="en-US" sz="3600" b="1" strike="noStrike" dirty="0" err="1" smtClean="0">
                <a:solidFill>
                  <a:srgbClr val="141618"/>
                </a:solidFill>
                <a:latin typeface="TH SarabunPSK" pitchFamily="34" charset="-34"/>
                <a:ea typeface="Baskerville"/>
                <a:cs typeface="TH SarabunPSK" pitchFamily="34" charset="-34"/>
              </a:rPr>
              <a:t>คน</a:t>
            </a:r>
            <a:endParaRPr sz="3600" dirty="0">
              <a:latin typeface="TH SarabunPSK" pitchFamily="34" charset="-34"/>
              <a:cs typeface="TH SarabunPSK" pitchFamily="34" charset="-34"/>
            </a:endParaRPr>
          </a:p>
          <a:p>
            <a:pPr>
              <a:lnSpc>
                <a:spcPct val="100000"/>
              </a:lnSpc>
            </a:pPr>
            <a:r>
              <a:rPr lang="th-TH" sz="3600" b="1" dirty="0" smtClean="0">
                <a:solidFill>
                  <a:srgbClr val="141618"/>
                </a:solidFill>
                <a:latin typeface="TH SarabunPSK" pitchFamily="34" charset="-34"/>
                <a:ea typeface="Baskerville"/>
                <a:cs typeface="TH SarabunPSK" pitchFamily="34" charset="-34"/>
              </a:rPr>
              <a:t>			ภ</a:t>
            </a:r>
            <a:r>
              <a:rPr lang="en-US" sz="3600" b="1" strike="noStrike" dirty="0" err="1" smtClean="0">
                <a:solidFill>
                  <a:srgbClr val="141618"/>
                </a:solidFill>
                <a:latin typeface="TH SarabunPSK" pitchFamily="34" charset="-34"/>
                <a:ea typeface="Baskerville"/>
                <a:cs typeface="TH SarabunPSK" pitchFamily="34" charset="-34"/>
              </a:rPr>
              <a:t>าค</a:t>
            </a:r>
            <a:r>
              <a:rPr lang="en-US" sz="3600" b="1" strike="noStrike" dirty="0" smtClean="0">
                <a:solidFill>
                  <a:srgbClr val="141618"/>
                </a:solidFill>
                <a:latin typeface="TH SarabunPSK" pitchFamily="34" charset="-34"/>
                <a:ea typeface="Baskerville"/>
                <a:cs typeface="TH SarabunPSK" pitchFamily="34" charset="-34"/>
              </a:rPr>
              <a:t> </a:t>
            </a:r>
            <a:r>
              <a:rPr lang="en-US" sz="3600" b="1" strike="noStrike" dirty="0" err="1" smtClean="0">
                <a:solidFill>
                  <a:srgbClr val="141618"/>
                </a:solidFill>
                <a:latin typeface="TH SarabunPSK" pitchFamily="34" charset="-34"/>
                <a:ea typeface="Baskerville"/>
                <a:cs typeface="TH SarabunPSK" pitchFamily="34" charset="-34"/>
              </a:rPr>
              <a:t>กศ.บป</a:t>
            </a:r>
            <a:r>
              <a:rPr lang="en-US" sz="3600" b="1" strike="noStrike" dirty="0" smtClean="0">
                <a:solidFill>
                  <a:srgbClr val="141618"/>
                </a:solidFill>
                <a:latin typeface="TH SarabunPSK" pitchFamily="34" charset="-34"/>
                <a:ea typeface="Baskerville"/>
                <a:cs typeface="TH SarabunPSK" pitchFamily="34" charset="-34"/>
              </a:rPr>
              <a:t>.		226 		</a:t>
            </a:r>
            <a:r>
              <a:rPr lang="en-US" sz="3600" b="1" strike="noStrike" dirty="0" err="1" smtClean="0">
                <a:solidFill>
                  <a:srgbClr val="141618"/>
                </a:solidFill>
                <a:latin typeface="TH SarabunPSK" pitchFamily="34" charset="-34"/>
                <a:ea typeface="Baskerville"/>
                <a:cs typeface="TH SarabunPSK" pitchFamily="34" charset="-34"/>
              </a:rPr>
              <a:t>คน</a:t>
            </a:r>
            <a:endParaRPr sz="3600" dirty="0">
              <a:latin typeface="TH SarabunPSK" pitchFamily="34" charset="-34"/>
              <a:cs typeface="TH SarabunPSK" pitchFamily="34" charset="-34"/>
            </a:endParaRPr>
          </a:p>
          <a:p>
            <a:pPr>
              <a:lnSpc>
                <a:spcPct val="100000"/>
              </a:lnSpc>
            </a:pPr>
            <a:r>
              <a:rPr lang="en-US" sz="3600" b="1" strike="noStrike" dirty="0" smtClean="0">
                <a:solidFill>
                  <a:srgbClr val="141618"/>
                </a:solidFill>
                <a:latin typeface="TH SarabunPSK" pitchFamily="34" charset="-34"/>
                <a:ea typeface="Baskerville"/>
                <a:cs typeface="TH SarabunPSK" pitchFamily="34" charset="-34"/>
              </a:rPr>
              <a:t>			</a:t>
            </a:r>
            <a:r>
              <a:rPr lang="en-US" sz="3600" b="1" strike="noStrike" dirty="0" err="1" smtClean="0">
                <a:solidFill>
                  <a:srgbClr val="141618"/>
                </a:solidFill>
                <a:latin typeface="TH SarabunPSK" pitchFamily="34" charset="-34"/>
                <a:ea typeface="Baskerville"/>
                <a:cs typeface="TH SarabunPSK" pitchFamily="34" charset="-34"/>
              </a:rPr>
              <a:t>บัณฑิตศึกษ</a:t>
            </a:r>
            <a:r>
              <a:rPr lang="th-TH" sz="3600" b="1" strike="noStrike" dirty="0" smtClean="0">
                <a:solidFill>
                  <a:srgbClr val="141618"/>
                </a:solidFill>
                <a:latin typeface="TH SarabunPSK" pitchFamily="34" charset="-34"/>
                <a:ea typeface="Baskerville"/>
                <a:cs typeface="TH SarabunPSK" pitchFamily="34" charset="-34"/>
              </a:rPr>
              <a:t>า</a:t>
            </a:r>
            <a:r>
              <a:rPr lang="en-US" sz="3600" b="1" strike="noStrike" dirty="0" smtClean="0">
                <a:solidFill>
                  <a:srgbClr val="141618"/>
                </a:solidFill>
                <a:latin typeface="TH SarabunPSK" pitchFamily="34" charset="-34"/>
                <a:ea typeface="Baskerville"/>
                <a:cs typeface="TH SarabunPSK" pitchFamily="34" charset="-34"/>
              </a:rPr>
              <a:t>		133 		</a:t>
            </a:r>
            <a:r>
              <a:rPr lang="en-US" sz="3600" b="1" strike="noStrike" dirty="0" err="1" smtClean="0">
                <a:solidFill>
                  <a:srgbClr val="141618"/>
                </a:solidFill>
                <a:latin typeface="TH SarabunPSK" pitchFamily="34" charset="-34"/>
                <a:ea typeface="Baskerville"/>
                <a:cs typeface="TH SarabunPSK" pitchFamily="34" charset="-34"/>
              </a:rPr>
              <a:t>คน</a:t>
            </a:r>
            <a:endParaRPr sz="3600" dirty="0">
              <a:latin typeface="TH SarabunPSK" pitchFamily="34" charset="-34"/>
              <a:cs typeface="TH SarabunPSK" pitchFamily="34" charset="-34"/>
            </a:endParaRPr>
          </a:p>
          <a:p>
            <a:pPr>
              <a:lnSpc>
                <a:spcPct val="100000"/>
              </a:lnSpc>
            </a:pPr>
            <a:r>
              <a:rPr lang="en-US" sz="3600" b="1" strike="noStrike" dirty="0">
                <a:solidFill>
                  <a:srgbClr val="5B7376"/>
                </a:solidFill>
                <a:latin typeface="TH SarabunPSK" pitchFamily="34" charset="-34"/>
                <a:ea typeface="Baskerville"/>
                <a:cs typeface="TH SarabunPSK" pitchFamily="34" charset="-34"/>
              </a:rPr>
              <a:t> 			</a:t>
            </a:r>
            <a:endParaRPr sz="360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96" name="CustomShape 5"/>
          <p:cNvSpPr/>
          <p:nvPr/>
        </p:nvSpPr>
        <p:spPr>
          <a:xfrm>
            <a:off x="3704040" y="556320"/>
            <a:ext cx="5152320" cy="6998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th-TH" sz="6600" b="1" dirty="0" smtClean="0">
                <a:solidFill>
                  <a:srgbClr val="BEA56D"/>
                </a:solidFill>
                <a:latin typeface="TH SarabunPSK" pitchFamily="34" charset="-34"/>
                <a:ea typeface="Baskerville"/>
                <a:cs typeface="TH SarabunPSK" pitchFamily="34" charset="-34"/>
              </a:rPr>
              <a:t>จำนวน</a:t>
            </a:r>
            <a:r>
              <a:rPr lang="en-US" sz="6600" b="1" strike="noStrike" dirty="0" smtClean="0">
                <a:solidFill>
                  <a:srgbClr val="BEA56D"/>
                </a:solidFill>
                <a:latin typeface="TH SarabunPSK" pitchFamily="34" charset="-34"/>
                <a:ea typeface="Baskerville"/>
                <a:cs typeface="TH SarabunPSK" pitchFamily="34" charset="-34"/>
              </a:rPr>
              <a:t>นักศึกษา</a:t>
            </a:r>
            <a:r>
              <a:rPr lang="th-TH" sz="6600" b="1" strike="noStrike" dirty="0" smtClean="0">
                <a:solidFill>
                  <a:srgbClr val="BEA56D"/>
                </a:solidFill>
                <a:latin typeface="TH SarabunPSK" pitchFamily="34" charset="-34"/>
                <a:ea typeface="Baskerville"/>
                <a:cs typeface="TH SarabunPSK" pitchFamily="34" charset="-34"/>
              </a:rPr>
              <a:t>ในปัจจุบัน</a:t>
            </a:r>
            <a:endParaRPr sz="4800" dirty="0">
              <a:latin typeface="TH SarabunPSK" pitchFamily="34" charset="-34"/>
              <a:cs typeface="TH SarabunPSK" pitchFamily="34" charset="-34"/>
            </a:endParaRPr>
          </a:p>
        </p:txBody>
      </p:sp>
      <p:graphicFrame>
        <p:nvGraphicFramePr>
          <p:cNvPr id="2" name="ตาราง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6825162"/>
              </p:ext>
            </p:extLst>
          </p:nvPr>
        </p:nvGraphicFramePr>
        <p:xfrm>
          <a:off x="453728" y="3968178"/>
          <a:ext cx="12169352" cy="51570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16151"/>
                <a:gridCol w="2518866"/>
                <a:gridCol w="2213549"/>
                <a:gridCol w="2420786"/>
              </a:tblGrid>
              <a:tr h="738234">
                <a:tc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3600" b="1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H SarabunPSK" pitchFamily="34" charset="-34"/>
                        </a:rPr>
                        <a:t>คณะ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360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H SarabunPSK" pitchFamily="34" charset="-34"/>
                        </a:rPr>
                        <a:t>ชาย</a:t>
                      </a:r>
                      <a:endParaRPr lang="th-TH" sz="360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360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H SarabunPSK" pitchFamily="34" charset="-34"/>
                        </a:rPr>
                        <a:t>หญิง</a:t>
                      </a:r>
                      <a:endParaRPr lang="th-TH" sz="360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360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H SarabunPSK" pitchFamily="34" charset="-34"/>
                        </a:rPr>
                        <a:t>รวม</a:t>
                      </a:r>
                      <a:endParaRPr lang="th-TH" sz="360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</a:tr>
              <a:tr h="631266">
                <a:tc>
                  <a:txBody>
                    <a:bodyPr/>
                    <a:lstStyle/>
                    <a:p>
                      <a:pPr marL="0" marR="0" indent="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3200" b="1" strike="noStrike" dirty="0" smtClean="0">
                          <a:solidFill>
                            <a:srgbClr val="141618"/>
                          </a:solidFill>
                          <a:latin typeface="TH SarabunPSK" pitchFamily="34" charset="-34"/>
                          <a:ea typeface="Baskerville"/>
                          <a:cs typeface="TH SarabunPSK" pitchFamily="34" charset="-34"/>
                        </a:rPr>
                        <a:t>ครุศาสตร์</a:t>
                      </a:r>
                      <a:endParaRPr lang="th-TH" sz="3200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3200" b="1" strike="noStrike" dirty="0">
                          <a:solidFill>
                            <a:srgbClr val="141618"/>
                          </a:solidFill>
                          <a:latin typeface="TH SarabunPSK" pitchFamily="34" charset="-34"/>
                          <a:ea typeface="Baskerville"/>
                          <a:cs typeface="TH SarabunPSK" pitchFamily="34" charset="-34"/>
                        </a:rPr>
                        <a:t>258</a:t>
                      </a:r>
                      <a:endParaRPr sz="32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3200" b="1" strike="noStrike" dirty="0">
                          <a:solidFill>
                            <a:srgbClr val="141618"/>
                          </a:solidFill>
                          <a:latin typeface="TH SarabunPSK" pitchFamily="34" charset="-34"/>
                          <a:ea typeface="Baskerville"/>
                          <a:cs typeface="TH SarabunPSK" pitchFamily="34" charset="-34"/>
                        </a:rPr>
                        <a:t>1,179</a:t>
                      </a:r>
                      <a:endParaRPr sz="32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3200" b="1" strike="noStrike" dirty="0">
                          <a:solidFill>
                            <a:srgbClr val="141618"/>
                          </a:solidFill>
                          <a:latin typeface="TH SarabunPSK" pitchFamily="34" charset="-34"/>
                          <a:ea typeface="Baskerville"/>
                          <a:cs typeface="TH SarabunPSK" pitchFamily="34" charset="-34"/>
                        </a:rPr>
                        <a:t>1,437</a:t>
                      </a:r>
                      <a:endParaRPr sz="32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</a:tr>
              <a:tr h="631266">
                <a:tc>
                  <a:txBody>
                    <a:bodyPr/>
                    <a:lstStyle/>
                    <a:p>
                      <a:pPr marL="0" marR="0" indent="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3200" b="1" strike="noStrike" dirty="0" smtClean="0">
                          <a:solidFill>
                            <a:srgbClr val="141618"/>
                          </a:solidFill>
                          <a:latin typeface="TH SarabunPSK" pitchFamily="34" charset="-34"/>
                          <a:ea typeface="Baskerville"/>
                          <a:cs typeface="TH SarabunPSK" pitchFamily="34" charset="-34"/>
                        </a:rPr>
                        <a:t>วิทยาศาสตร์</a:t>
                      </a:r>
                      <a:endParaRPr lang="th-TH" sz="3200" b="1" dirty="0" smtClean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3200" b="1" strike="noStrike" dirty="0">
                          <a:solidFill>
                            <a:srgbClr val="141618"/>
                          </a:solidFill>
                          <a:latin typeface="TH SarabunPSK" pitchFamily="34" charset="-34"/>
                          <a:ea typeface="Baskerville"/>
                          <a:cs typeface="TH SarabunPSK" pitchFamily="34" charset="-34"/>
                        </a:rPr>
                        <a:t>334</a:t>
                      </a:r>
                      <a:endParaRPr sz="32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3200" b="1" strike="noStrike" dirty="0">
                          <a:solidFill>
                            <a:srgbClr val="141618"/>
                          </a:solidFill>
                          <a:latin typeface="TH SarabunPSK" pitchFamily="34" charset="-34"/>
                          <a:ea typeface="Baskerville"/>
                          <a:cs typeface="TH SarabunPSK" pitchFamily="34" charset="-34"/>
                        </a:rPr>
                        <a:t>1,126</a:t>
                      </a:r>
                      <a:endParaRPr sz="32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3200" b="1" strike="noStrike" dirty="0">
                          <a:solidFill>
                            <a:srgbClr val="141618"/>
                          </a:solidFill>
                          <a:latin typeface="TH SarabunPSK" pitchFamily="34" charset="-34"/>
                          <a:ea typeface="Baskerville"/>
                          <a:cs typeface="TH SarabunPSK" pitchFamily="34" charset="-34"/>
                        </a:rPr>
                        <a:t>1,460</a:t>
                      </a:r>
                      <a:endParaRPr sz="32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</a:tr>
              <a:tr h="631266">
                <a:tc>
                  <a:txBody>
                    <a:bodyPr/>
                    <a:lstStyle/>
                    <a:p>
                      <a:pPr marL="0" marR="0" indent="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3200" b="1" strike="noStrike" dirty="0" smtClean="0">
                          <a:solidFill>
                            <a:srgbClr val="141618"/>
                          </a:solidFill>
                          <a:latin typeface="TH SarabunPSK" pitchFamily="34" charset="-34"/>
                          <a:ea typeface="Baskerville"/>
                          <a:cs typeface="TH SarabunPSK" pitchFamily="34" charset="-34"/>
                        </a:rPr>
                        <a:t>มนุษยศาสตร์และสังคมศาสตร์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b="1" strike="noStrike" dirty="0" smtClean="0">
                          <a:solidFill>
                            <a:srgbClr val="141618"/>
                          </a:solidFill>
                          <a:latin typeface="TH SarabunPSK" pitchFamily="34" charset="-34"/>
                          <a:ea typeface="Baskerville"/>
                          <a:cs typeface="TH SarabunPSK" pitchFamily="34" charset="-34"/>
                        </a:rPr>
                        <a:t>1,025</a:t>
                      </a:r>
                      <a:endParaRPr lang="en-US" sz="3200" b="1" dirty="0" smtClean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b="1" strike="noStrike" dirty="0" smtClean="0">
                          <a:solidFill>
                            <a:srgbClr val="141618"/>
                          </a:solidFill>
                          <a:latin typeface="TH SarabunPSK" pitchFamily="34" charset="-34"/>
                          <a:ea typeface="Baskerville"/>
                          <a:cs typeface="TH SarabunPSK" pitchFamily="34" charset="-34"/>
                        </a:rPr>
                        <a:t>2,015</a:t>
                      </a:r>
                      <a:endParaRPr lang="en-US" sz="3200" b="1" dirty="0" smtClean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b="1" strike="noStrike" dirty="0" smtClean="0">
                          <a:solidFill>
                            <a:srgbClr val="141618"/>
                          </a:solidFill>
                          <a:latin typeface="TH SarabunPSK" pitchFamily="34" charset="-34"/>
                          <a:ea typeface="Baskerville"/>
                          <a:cs typeface="TH SarabunPSK" pitchFamily="34" charset="-34"/>
                        </a:rPr>
                        <a:t>3,040</a:t>
                      </a:r>
                      <a:endParaRPr sz="32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</a:tr>
              <a:tr h="631266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r>
                        <a:rPr lang="th-TH" sz="3200" b="1" strike="noStrike" dirty="0" smtClean="0">
                          <a:solidFill>
                            <a:srgbClr val="141618"/>
                          </a:solidFill>
                          <a:latin typeface="TH SarabunPSK" pitchFamily="34" charset="-34"/>
                          <a:ea typeface="Baskerville"/>
                          <a:cs typeface="TH SarabunPSK" pitchFamily="34" charset="-34"/>
                        </a:rPr>
                        <a:t>วิทยาการจัดการ</a:t>
                      </a:r>
                      <a:endParaRPr sz="32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3200" b="1" strike="noStrike" dirty="0">
                          <a:solidFill>
                            <a:srgbClr val="141618"/>
                          </a:solidFill>
                          <a:latin typeface="TH SarabunPSK" pitchFamily="34" charset="-34"/>
                          <a:ea typeface="Baskerville"/>
                          <a:cs typeface="TH SarabunPSK" pitchFamily="34" charset="-34"/>
                        </a:rPr>
                        <a:t>437</a:t>
                      </a:r>
                      <a:endParaRPr sz="32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3200" b="1" strike="noStrike" dirty="0">
                          <a:solidFill>
                            <a:srgbClr val="141618"/>
                          </a:solidFill>
                          <a:latin typeface="TH SarabunPSK" pitchFamily="34" charset="-34"/>
                          <a:ea typeface="Baskerville"/>
                          <a:cs typeface="TH SarabunPSK" pitchFamily="34" charset="-34"/>
                        </a:rPr>
                        <a:t>1,467</a:t>
                      </a:r>
                      <a:endParaRPr sz="32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3200" b="1" strike="noStrike" dirty="0">
                          <a:solidFill>
                            <a:srgbClr val="141618"/>
                          </a:solidFill>
                          <a:latin typeface="TH SarabunPSK" pitchFamily="34" charset="-34"/>
                          <a:ea typeface="Baskerville"/>
                          <a:cs typeface="TH SarabunPSK" pitchFamily="34" charset="-34"/>
                        </a:rPr>
                        <a:t>1,904</a:t>
                      </a:r>
                      <a:endParaRPr sz="32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</a:tr>
              <a:tr h="631266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r>
                        <a:rPr lang="th-TH" sz="3200" b="1" strike="noStrike" dirty="0" smtClean="0">
                          <a:solidFill>
                            <a:srgbClr val="141618"/>
                          </a:solidFill>
                          <a:latin typeface="TH SarabunPSK" pitchFamily="34" charset="-34"/>
                          <a:ea typeface="Baskerville"/>
                          <a:cs typeface="TH SarabunPSK" pitchFamily="34" charset="-34"/>
                        </a:rPr>
                        <a:t>เทคโนโลยีอุตสาหกรรม</a:t>
                      </a:r>
                      <a:endParaRPr sz="32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3200" b="1" strike="noStrike" dirty="0">
                          <a:solidFill>
                            <a:srgbClr val="141618"/>
                          </a:solidFill>
                          <a:latin typeface="TH SarabunPSK" pitchFamily="34" charset="-34"/>
                          <a:ea typeface="Baskerville"/>
                          <a:cs typeface="TH SarabunPSK" pitchFamily="34" charset="-34"/>
                        </a:rPr>
                        <a:t>515</a:t>
                      </a:r>
                      <a:endParaRPr sz="32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3200" b="1" strike="noStrike" dirty="0">
                          <a:solidFill>
                            <a:srgbClr val="141618"/>
                          </a:solidFill>
                          <a:latin typeface="TH SarabunPSK" pitchFamily="34" charset="-34"/>
                          <a:ea typeface="Baskerville"/>
                          <a:cs typeface="TH SarabunPSK" pitchFamily="34" charset="-34"/>
                        </a:rPr>
                        <a:t>98</a:t>
                      </a:r>
                      <a:endParaRPr sz="32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3200" b="1" strike="noStrike" dirty="0">
                          <a:solidFill>
                            <a:srgbClr val="141618"/>
                          </a:solidFill>
                          <a:latin typeface="TH SarabunPSK" pitchFamily="34" charset="-34"/>
                          <a:ea typeface="Baskerville"/>
                          <a:cs typeface="TH SarabunPSK" pitchFamily="34" charset="-34"/>
                        </a:rPr>
                        <a:t>613</a:t>
                      </a:r>
                      <a:endParaRPr sz="32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</a:tr>
              <a:tr h="631266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r>
                        <a:rPr lang="th-TH" sz="3200" b="1" strike="noStrike" dirty="0" smtClean="0">
                          <a:solidFill>
                            <a:srgbClr val="141618"/>
                          </a:solidFill>
                          <a:latin typeface="TH SarabunPSK" pitchFamily="34" charset="-34"/>
                          <a:ea typeface="Baskerville"/>
                          <a:cs typeface="TH SarabunPSK" pitchFamily="34" charset="-34"/>
                        </a:rPr>
                        <a:t>เทคโนโลยีการเกษตร</a:t>
                      </a:r>
                      <a:endParaRPr sz="32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3200" b="1" strike="noStrike" dirty="0">
                          <a:solidFill>
                            <a:srgbClr val="141618"/>
                          </a:solidFill>
                          <a:latin typeface="TH SarabunPSK" pitchFamily="34" charset="-34"/>
                          <a:ea typeface="Baskerville"/>
                          <a:cs typeface="TH SarabunPSK" pitchFamily="34" charset="-34"/>
                        </a:rPr>
                        <a:t>63</a:t>
                      </a:r>
                      <a:endParaRPr sz="32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3200" b="1" strike="noStrike" dirty="0">
                          <a:solidFill>
                            <a:srgbClr val="141618"/>
                          </a:solidFill>
                          <a:latin typeface="TH SarabunPSK" pitchFamily="34" charset="-34"/>
                          <a:ea typeface="Baskerville"/>
                          <a:cs typeface="TH SarabunPSK" pitchFamily="34" charset="-34"/>
                        </a:rPr>
                        <a:t>73</a:t>
                      </a:r>
                      <a:endParaRPr sz="32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3200" b="1" strike="noStrike" dirty="0">
                          <a:solidFill>
                            <a:srgbClr val="141618"/>
                          </a:solidFill>
                          <a:latin typeface="TH SarabunPSK" pitchFamily="34" charset="-34"/>
                          <a:ea typeface="Baskerville"/>
                          <a:cs typeface="TH SarabunPSK" pitchFamily="34" charset="-34"/>
                        </a:rPr>
                        <a:t>136</a:t>
                      </a:r>
                      <a:endParaRPr sz="32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</a:tr>
              <a:tr h="631266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sz="32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b="1" strike="noStrike" dirty="0" smtClean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Baskerville"/>
                          <a:cs typeface="TH SarabunPSK" pitchFamily="34" charset="-34"/>
                        </a:rPr>
                        <a:t>2,632</a:t>
                      </a:r>
                      <a:endParaRPr lang="en-US" sz="3200" dirty="0" smtClean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b="1" strike="noStrike" dirty="0" smtClean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Baskerville"/>
                          <a:cs typeface="TH SarabunPSK" pitchFamily="34" charset="-34"/>
                        </a:rPr>
                        <a:t>5,958</a:t>
                      </a:r>
                      <a:endParaRPr lang="en-US" sz="3200" dirty="0" smtClean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b="1" strike="noStrike" dirty="0" smtClean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Baskerville"/>
                          <a:cs typeface="TH SarabunPSK" pitchFamily="34" charset="-34"/>
                        </a:rPr>
                        <a:t>8,590</a:t>
                      </a:r>
                      <a:endParaRPr lang="en-US" sz="3200" dirty="0" smtClean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>
    <p:randomBar dir="vert"/>
  </p:transition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CustomShape 1"/>
          <p:cNvSpPr/>
          <p:nvPr/>
        </p:nvSpPr>
        <p:spPr>
          <a:xfrm>
            <a:off x="762120" y="492840"/>
            <a:ext cx="11480400" cy="1523520"/>
          </a:xfrm>
          <a:prstGeom prst="rect">
            <a:avLst/>
          </a:prstGeom>
          <a:blipFill>
            <a:blip r:embed="rId3" cstate="print"/>
            <a:tile/>
          </a:blipFill>
          <a:ln w="12600">
            <a:noFill/>
          </a:ln>
          <a:effectLst>
            <a:outerShdw blurRad="50800" dist="12700" rotWithShape="0">
              <a:srgbClr val="000000">
                <a:alpha val="60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graphicFrame>
        <p:nvGraphicFramePr>
          <p:cNvPr id="98" name="Table 2"/>
          <p:cNvGraphicFramePr/>
          <p:nvPr>
            <p:extLst>
              <p:ext uri="{D42A27DB-BD31-4B8C-83A1-F6EECF244321}">
                <p14:modId xmlns:p14="http://schemas.microsoft.com/office/powerpoint/2010/main" val="14610148"/>
              </p:ext>
            </p:extLst>
          </p:nvPr>
        </p:nvGraphicFramePr>
        <p:xfrm>
          <a:off x="644484" y="2162156"/>
          <a:ext cx="11716944" cy="7280286"/>
        </p:xfrm>
        <a:graphic>
          <a:graphicData uri="http://schemas.openxmlformats.org/drawingml/2006/table">
            <a:tbl>
              <a:tblPr/>
              <a:tblGrid>
                <a:gridCol w="3698977"/>
                <a:gridCol w="2033015"/>
                <a:gridCol w="2018399"/>
                <a:gridCol w="2091891"/>
                <a:gridCol w="1874662"/>
              </a:tblGrid>
              <a:tr h="88373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3600" b="1" strike="noStrike" dirty="0" err="1">
                          <a:solidFill>
                            <a:srgbClr val="E2E1D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Baskerville"/>
                          <a:cs typeface="TH SarabunPSK" pitchFamily="34" charset="-34"/>
                        </a:rPr>
                        <a:t>คณะ</a:t>
                      </a:r>
                      <a:endParaRPr sz="3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3600" b="1" strike="noStrike">
                          <a:solidFill>
                            <a:srgbClr val="E2E1D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Baskerville"/>
                          <a:cs typeface="TH SarabunPSK" pitchFamily="34" charset="-34"/>
                        </a:rPr>
                        <a:t>พ.ศ. 2555</a:t>
                      </a:r>
                      <a:endParaRPr sz="36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3600" b="1" strike="noStrike">
                          <a:solidFill>
                            <a:srgbClr val="E2E1D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Baskerville"/>
                          <a:cs typeface="TH SarabunPSK" pitchFamily="34" charset="-34"/>
                        </a:rPr>
                        <a:t>พ.ศ. 2556</a:t>
                      </a:r>
                      <a:endParaRPr sz="36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3600" b="1" strike="noStrike" dirty="0" err="1">
                          <a:solidFill>
                            <a:srgbClr val="E2E1D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Baskerville"/>
                          <a:cs typeface="TH SarabunPSK" pitchFamily="34" charset="-34"/>
                        </a:rPr>
                        <a:t>พ.ศ</a:t>
                      </a:r>
                      <a:r>
                        <a:rPr lang="en-US" sz="3600" b="1" strike="noStrike" dirty="0">
                          <a:solidFill>
                            <a:srgbClr val="E2E1D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Baskerville"/>
                          <a:cs typeface="TH SarabunPSK" pitchFamily="34" charset="-34"/>
                        </a:rPr>
                        <a:t>. 2557</a:t>
                      </a:r>
                      <a:endParaRPr sz="36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3600" b="1" strike="noStrike" dirty="0" err="1">
                          <a:solidFill>
                            <a:srgbClr val="E2E1D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Baskerville"/>
                          <a:cs typeface="TH SarabunPSK" pitchFamily="34" charset="-34"/>
                        </a:rPr>
                        <a:t>พ.ศ</a:t>
                      </a:r>
                      <a:r>
                        <a:rPr lang="en-US" sz="3600" b="1" strike="noStrike" dirty="0">
                          <a:solidFill>
                            <a:srgbClr val="E2E1D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Baskerville"/>
                          <a:cs typeface="TH SarabunPSK" pitchFamily="34" charset="-34"/>
                        </a:rPr>
                        <a:t>. 2558</a:t>
                      </a:r>
                      <a:endParaRPr sz="3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  <a:tr h="79956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sz="3200" b="1" strike="noStrike" dirty="0" err="1">
                          <a:solidFill>
                            <a:srgbClr val="141618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Baskerville"/>
                          <a:cs typeface="TH SarabunPSK" pitchFamily="34" charset="-34"/>
                        </a:rPr>
                        <a:t>ครุศาสตร์</a:t>
                      </a:r>
                      <a:endParaRPr sz="32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3200" b="1" strike="noStrike">
                          <a:solidFill>
                            <a:srgbClr val="141618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Baskerville"/>
                          <a:cs typeface="TH SarabunPSK" pitchFamily="34" charset="-34"/>
                        </a:rPr>
                        <a:t>272</a:t>
                      </a:r>
                      <a:endParaRPr sz="32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3200" b="1" strike="noStrike">
                          <a:solidFill>
                            <a:srgbClr val="141618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Baskerville"/>
                          <a:cs typeface="TH SarabunPSK" pitchFamily="34" charset="-34"/>
                        </a:rPr>
                        <a:t>278</a:t>
                      </a:r>
                      <a:endParaRPr sz="32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3200" b="1" strike="noStrike" dirty="0">
                          <a:solidFill>
                            <a:srgbClr val="141618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Baskerville"/>
                          <a:cs typeface="TH SarabunPSK" pitchFamily="34" charset="-34"/>
                        </a:rPr>
                        <a:t>300</a:t>
                      </a:r>
                      <a:endParaRPr sz="32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3200" b="1" strike="noStrike">
                          <a:solidFill>
                            <a:srgbClr val="141618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Baskerville"/>
                          <a:cs typeface="TH SarabunPSK" pitchFamily="34" charset="-34"/>
                        </a:rPr>
                        <a:t>266</a:t>
                      </a:r>
                      <a:endParaRPr sz="32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</a:tr>
              <a:tr h="79956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sz="3200" b="1" strike="noStrike">
                          <a:solidFill>
                            <a:srgbClr val="141618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Baskerville"/>
                          <a:cs typeface="TH SarabunPSK" pitchFamily="34" charset="-34"/>
                        </a:rPr>
                        <a:t>วิทยาศาสตร์</a:t>
                      </a:r>
                      <a:endParaRPr sz="32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3200" b="1" strike="noStrike">
                          <a:solidFill>
                            <a:srgbClr val="141618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Baskerville"/>
                          <a:cs typeface="TH SarabunPSK" pitchFamily="34" charset="-34"/>
                        </a:rPr>
                        <a:t>252</a:t>
                      </a:r>
                      <a:endParaRPr sz="32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3200" b="1" strike="noStrike">
                          <a:solidFill>
                            <a:srgbClr val="141618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Baskerville"/>
                          <a:cs typeface="TH SarabunPSK" pitchFamily="34" charset="-34"/>
                        </a:rPr>
                        <a:t>231</a:t>
                      </a:r>
                      <a:endParaRPr sz="32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3200" b="1" strike="noStrike">
                          <a:solidFill>
                            <a:srgbClr val="141618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Baskerville"/>
                          <a:cs typeface="TH SarabunPSK" pitchFamily="34" charset="-34"/>
                        </a:rPr>
                        <a:t>216</a:t>
                      </a:r>
                      <a:endParaRPr sz="32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3200" b="1" strike="noStrike" dirty="0">
                          <a:solidFill>
                            <a:srgbClr val="141618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Baskerville"/>
                          <a:cs typeface="TH SarabunPSK" pitchFamily="34" charset="-34"/>
                        </a:rPr>
                        <a:t>277</a:t>
                      </a:r>
                      <a:endParaRPr sz="32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</a:tr>
              <a:tr h="79956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th-TH" sz="32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H SarabunPSK" pitchFamily="34" charset="-34"/>
                        </a:rPr>
                        <a:t>มนุษยศาสตร์และสังคมศาสตร์</a:t>
                      </a:r>
                      <a:endParaRPr sz="32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th-TH" sz="32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H SarabunPSK" pitchFamily="34" charset="-34"/>
                        </a:rPr>
                        <a:t>671</a:t>
                      </a:r>
                      <a:endParaRPr sz="32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th-TH" sz="32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H SarabunPSK" pitchFamily="34" charset="-34"/>
                        </a:rPr>
                        <a:t>703</a:t>
                      </a:r>
                      <a:endParaRPr sz="32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th-TH" sz="32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H SarabunPSK" pitchFamily="34" charset="-34"/>
                        </a:rPr>
                        <a:t>663</a:t>
                      </a:r>
                      <a:endParaRPr sz="32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th-TH" sz="32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H SarabunPSK" pitchFamily="34" charset="-34"/>
                        </a:rPr>
                        <a:t>821</a:t>
                      </a:r>
                      <a:endParaRPr sz="32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</a:tr>
              <a:tr h="79956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sz="3200" b="1" strike="noStrike" dirty="0" err="1">
                          <a:solidFill>
                            <a:srgbClr val="141618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Baskerville"/>
                          <a:cs typeface="TH SarabunPSK" pitchFamily="34" charset="-34"/>
                        </a:rPr>
                        <a:t>วิทยาการจัดการ</a:t>
                      </a:r>
                      <a:endParaRPr sz="32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3200" b="1" strike="noStrike">
                          <a:solidFill>
                            <a:srgbClr val="141618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Baskerville"/>
                          <a:cs typeface="TH SarabunPSK" pitchFamily="34" charset="-34"/>
                        </a:rPr>
                        <a:t>343</a:t>
                      </a:r>
                      <a:endParaRPr sz="32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3200" b="1" strike="noStrike">
                          <a:solidFill>
                            <a:srgbClr val="141618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Baskerville"/>
                          <a:cs typeface="TH SarabunPSK" pitchFamily="34" charset="-34"/>
                        </a:rPr>
                        <a:t>390</a:t>
                      </a:r>
                      <a:endParaRPr sz="32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3200" b="1" strike="noStrike">
                          <a:solidFill>
                            <a:srgbClr val="141618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Baskerville"/>
                          <a:cs typeface="TH SarabunPSK" pitchFamily="34" charset="-34"/>
                        </a:rPr>
                        <a:t>414</a:t>
                      </a:r>
                      <a:endParaRPr sz="32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3200" b="1" strike="noStrike">
                          <a:solidFill>
                            <a:srgbClr val="141618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Baskerville"/>
                          <a:cs typeface="TH SarabunPSK" pitchFamily="34" charset="-34"/>
                        </a:rPr>
                        <a:t>442</a:t>
                      </a:r>
                      <a:endParaRPr sz="32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</a:tr>
              <a:tr h="79956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sz="3200" b="1" strike="noStrike">
                          <a:solidFill>
                            <a:srgbClr val="141618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Baskerville"/>
                          <a:cs typeface="TH SarabunPSK" pitchFamily="34" charset="-34"/>
                        </a:rPr>
                        <a:t>เทคโนโลยีอุตสาหกรรม</a:t>
                      </a:r>
                      <a:endParaRPr sz="32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3200" b="1" strike="noStrike">
                          <a:solidFill>
                            <a:srgbClr val="141618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Baskerville"/>
                          <a:cs typeface="TH SarabunPSK" pitchFamily="34" charset="-34"/>
                        </a:rPr>
                        <a:t>61</a:t>
                      </a:r>
                      <a:endParaRPr sz="32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3200" b="1" strike="noStrike">
                          <a:solidFill>
                            <a:srgbClr val="141618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Baskerville"/>
                          <a:cs typeface="TH SarabunPSK" pitchFamily="34" charset="-34"/>
                        </a:rPr>
                        <a:t>146</a:t>
                      </a:r>
                      <a:endParaRPr sz="32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3200" b="1" strike="noStrike">
                          <a:solidFill>
                            <a:srgbClr val="141618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Baskerville"/>
                          <a:cs typeface="TH SarabunPSK" pitchFamily="34" charset="-34"/>
                        </a:rPr>
                        <a:t>193</a:t>
                      </a:r>
                      <a:endParaRPr sz="32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3200" b="1" strike="noStrike">
                          <a:solidFill>
                            <a:srgbClr val="141618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Baskerville"/>
                          <a:cs typeface="TH SarabunPSK" pitchFamily="34" charset="-34"/>
                        </a:rPr>
                        <a:t>178</a:t>
                      </a:r>
                      <a:endParaRPr sz="32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</a:tr>
              <a:tr h="79956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sz="3200" b="1" strike="noStrike">
                          <a:solidFill>
                            <a:srgbClr val="141618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Baskerville"/>
                          <a:cs typeface="TH SarabunPSK" pitchFamily="34" charset="-34"/>
                        </a:rPr>
                        <a:t>เทคโนโลยีการเกษตร</a:t>
                      </a:r>
                      <a:endParaRPr sz="32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3200" b="1" strike="noStrike">
                          <a:solidFill>
                            <a:srgbClr val="141618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Baskerville"/>
                          <a:cs typeface="TH SarabunPSK" pitchFamily="34" charset="-34"/>
                        </a:rPr>
                        <a:t>34</a:t>
                      </a:r>
                      <a:endParaRPr sz="32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3200" b="1" strike="noStrike">
                          <a:solidFill>
                            <a:srgbClr val="141618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Baskerville"/>
                          <a:cs typeface="TH SarabunPSK" pitchFamily="34" charset="-34"/>
                        </a:rPr>
                        <a:t>40</a:t>
                      </a:r>
                      <a:endParaRPr sz="32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3200" b="1" strike="noStrike">
                          <a:solidFill>
                            <a:srgbClr val="141618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Baskerville"/>
                          <a:cs typeface="TH SarabunPSK" pitchFamily="34" charset="-34"/>
                        </a:rPr>
                        <a:t>32</a:t>
                      </a:r>
                      <a:endParaRPr sz="32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3200" b="1" strike="noStrike" dirty="0">
                          <a:solidFill>
                            <a:srgbClr val="141618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Baskerville"/>
                          <a:cs typeface="TH SarabunPSK" pitchFamily="34" charset="-34"/>
                        </a:rPr>
                        <a:t>30</a:t>
                      </a:r>
                      <a:endParaRPr sz="32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</a:tr>
              <a:tr h="79956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th-TH" sz="32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H SarabunPSK" pitchFamily="34" charset="-34"/>
                        </a:rPr>
                        <a:t>บัณฑิตศึกษา</a:t>
                      </a:r>
                      <a:endParaRPr sz="32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th-TH" sz="32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H SarabunPSK" pitchFamily="34" charset="-34"/>
                        </a:rPr>
                        <a:t>438</a:t>
                      </a:r>
                      <a:endParaRPr sz="32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th-TH" sz="32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H SarabunPSK" pitchFamily="34" charset="-34"/>
                        </a:rPr>
                        <a:t>267</a:t>
                      </a:r>
                      <a:endParaRPr sz="32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th-TH" sz="32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H SarabunPSK" pitchFamily="34" charset="-34"/>
                        </a:rPr>
                        <a:t>158</a:t>
                      </a:r>
                      <a:endParaRPr sz="32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th-TH" sz="32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H SarabunPSK" pitchFamily="34" charset="-34"/>
                        </a:rPr>
                        <a:t>187</a:t>
                      </a:r>
                      <a:endParaRPr sz="32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</a:tr>
              <a:tr h="79956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th-TH" sz="32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H SarabunPSK" pitchFamily="34" charset="-34"/>
                        </a:rPr>
                        <a:t>รวม</a:t>
                      </a:r>
                      <a:endParaRPr sz="32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32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H SarabunPSK" pitchFamily="34" charset="-34"/>
                        </a:rPr>
                        <a:t>2,071</a:t>
                      </a:r>
                      <a:endParaRPr sz="32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32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H SarabunPSK" pitchFamily="34" charset="-34"/>
                        </a:rPr>
                        <a:t>2,055</a:t>
                      </a:r>
                      <a:endParaRPr sz="32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32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H SarabunPSK" pitchFamily="34" charset="-34"/>
                        </a:rPr>
                        <a:t>1,976</a:t>
                      </a:r>
                      <a:endParaRPr sz="32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32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H SarabunPSK" pitchFamily="34" charset="-34"/>
                        </a:rPr>
                        <a:t>2,201</a:t>
                      </a:r>
                      <a:endParaRPr sz="32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sp>
        <p:nvSpPr>
          <p:cNvPr id="100" name="CustomShape 4"/>
          <p:cNvSpPr/>
          <p:nvPr/>
        </p:nvSpPr>
        <p:spPr>
          <a:xfrm>
            <a:off x="3690360" y="556320"/>
            <a:ext cx="5754240" cy="6998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en-US" sz="6600" b="1" strike="noStrike" dirty="0" err="1">
                <a:solidFill>
                  <a:srgbClr val="BEA56D"/>
                </a:solidFill>
                <a:latin typeface="TH SarabunPSK" pitchFamily="34" charset="-34"/>
                <a:ea typeface="Baskerville"/>
                <a:cs typeface="TH SarabunPSK" pitchFamily="34" charset="-34"/>
              </a:rPr>
              <a:t>จำนวนนักศึกษาแยกตามคณะ</a:t>
            </a:r>
            <a:endParaRPr sz="4800" dirty="0">
              <a:latin typeface="TH SarabunPSK" pitchFamily="34" charset="-34"/>
              <a:cs typeface="TH SarabunPSK" pitchFamily="34" charset="-34"/>
            </a:endParaRPr>
          </a:p>
        </p:txBody>
      </p:sp>
    </p:spTree>
  </p:cSld>
  <p:clrMapOvr>
    <a:masterClrMapping/>
  </p:clrMapOvr>
  <p:transition spd="med">
    <p:randomBar dir="vert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CustomShape 1"/>
          <p:cNvSpPr/>
          <p:nvPr/>
        </p:nvSpPr>
        <p:spPr>
          <a:xfrm>
            <a:off x="762120" y="492840"/>
            <a:ext cx="11480400" cy="1523520"/>
          </a:xfrm>
          <a:prstGeom prst="rect">
            <a:avLst/>
          </a:prstGeom>
          <a:blipFill>
            <a:blip r:embed="rId3" cstate="print"/>
            <a:tile/>
          </a:blipFill>
          <a:ln w="12600">
            <a:noFill/>
          </a:ln>
          <a:effectLst>
            <a:outerShdw blurRad="50800" dist="12700" rotWithShape="0">
              <a:srgbClr val="000000">
                <a:alpha val="60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graphicFrame>
        <p:nvGraphicFramePr>
          <p:cNvPr id="102" name="Table 2"/>
          <p:cNvGraphicFramePr/>
          <p:nvPr>
            <p:extLst>
              <p:ext uri="{D42A27DB-BD31-4B8C-83A1-F6EECF244321}">
                <p14:modId xmlns:p14="http://schemas.microsoft.com/office/powerpoint/2010/main" val="3718654227"/>
              </p:ext>
            </p:extLst>
          </p:nvPr>
        </p:nvGraphicFramePr>
        <p:xfrm>
          <a:off x="669752" y="2180467"/>
          <a:ext cx="11716947" cy="6656773"/>
        </p:xfrm>
        <a:graphic>
          <a:graphicData uri="http://schemas.openxmlformats.org/drawingml/2006/table">
            <a:tbl>
              <a:tblPr/>
              <a:tblGrid>
                <a:gridCol w="1952694"/>
                <a:gridCol w="1952694"/>
                <a:gridCol w="1952694"/>
                <a:gridCol w="1952694"/>
                <a:gridCol w="1952694"/>
                <a:gridCol w="1953477"/>
              </a:tblGrid>
              <a:tr h="662523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3600" b="1" strike="noStrike" dirty="0" err="1">
                          <a:solidFill>
                            <a:srgbClr val="E2E1DF"/>
                          </a:solidFill>
                          <a:latin typeface="TH SarabunPSK" pitchFamily="34" charset="-34"/>
                          <a:ea typeface="Baskerville"/>
                          <a:cs typeface="TH SarabunPSK" pitchFamily="34" charset="-34"/>
                        </a:rPr>
                        <a:t>ลำดับ</a:t>
                      </a:r>
                      <a:endParaRPr sz="3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3600" b="1" strike="noStrike" dirty="0" err="1">
                          <a:solidFill>
                            <a:srgbClr val="E2E1DF"/>
                          </a:solidFill>
                          <a:latin typeface="TH SarabunPSK" pitchFamily="34" charset="-34"/>
                          <a:ea typeface="Baskerville"/>
                          <a:cs typeface="TH SarabunPSK" pitchFamily="34" charset="-34"/>
                        </a:rPr>
                        <a:t>จังหวัด</a:t>
                      </a:r>
                      <a:endParaRPr sz="3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3600" b="1" strike="noStrike" dirty="0" err="1">
                          <a:solidFill>
                            <a:srgbClr val="E2E1DF"/>
                          </a:solidFill>
                          <a:latin typeface="TH SarabunPSK" pitchFamily="34" charset="-34"/>
                          <a:ea typeface="Baskerville"/>
                          <a:cs typeface="TH SarabunPSK" pitchFamily="34" charset="-34"/>
                        </a:rPr>
                        <a:t>พ.ศ</a:t>
                      </a:r>
                      <a:r>
                        <a:rPr lang="en-US" sz="3600" b="1" strike="noStrike" dirty="0">
                          <a:solidFill>
                            <a:srgbClr val="E2E1DF"/>
                          </a:solidFill>
                          <a:latin typeface="TH SarabunPSK" pitchFamily="34" charset="-34"/>
                          <a:ea typeface="Baskerville"/>
                          <a:cs typeface="TH SarabunPSK" pitchFamily="34" charset="-34"/>
                        </a:rPr>
                        <a:t>. 2555</a:t>
                      </a:r>
                      <a:endParaRPr sz="3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3600" b="1" strike="noStrike" dirty="0" err="1">
                          <a:solidFill>
                            <a:srgbClr val="E2E1DF"/>
                          </a:solidFill>
                          <a:latin typeface="TH SarabunPSK" pitchFamily="34" charset="-34"/>
                          <a:ea typeface="Baskerville"/>
                          <a:cs typeface="TH SarabunPSK" pitchFamily="34" charset="-34"/>
                        </a:rPr>
                        <a:t>พ.ศ</a:t>
                      </a:r>
                      <a:r>
                        <a:rPr lang="en-US" sz="3600" b="1" strike="noStrike" dirty="0">
                          <a:solidFill>
                            <a:srgbClr val="E2E1DF"/>
                          </a:solidFill>
                          <a:latin typeface="TH SarabunPSK" pitchFamily="34" charset="-34"/>
                          <a:ea typeface="Baskerville"/>
                          <a:cs typeface="TH SarabunPSK" pitchFamily="34" charset="-34"/>
                        </a:rPr>
                        <a:t>. 2556</a:t>
                      </a:r>
                      <a:endParaRPr sz="3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3600" b="1" strike="noStrike" dirty="0" err="1">
                          <a:solidFill>
                            <a:srgbClr val="E2E1DF"/>
                          </a:solidFill>
                          <a:latin typeface="TH SarabunPSK" pitchFamily="34" charset="-34"/>
                          <a:ea typeface="Baskerville"/>
                          <a:cs typeface="TH SarabunPSK" pitchFamily="34" charset="-34"/>
                        </a:rPr>
                        <a:t>พ.ศ</a:t>
                      </a:r>
                      <a:r>
                        <a:rPr lang="en-US" sz="3600" b="1" strike="noStrike" dirty="0">
                          <a:solidFill>
                            <a:srgbClr val="E2E1DF"/>
                          </a:solidFill>
                          <a:latin typeface="TH SarabunPSK" pitchFamily="34" charset="-34"/>
                          <a:ea typeface="Baskerville"/>
                          <a:cs typeface="TH SarabunPSK" pitchFamily="34" charset="-34"/>
                        </a:rPr>
                        <a:t>. 2557</a:t>
                      </a:r>
                      <a:endParaRPr sz="3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3600" b="1" strike="noStrike" dirty="0" err="1">
                          <a:solidFill>
                            <a:srgbClr val="E2E1DF"/>
                          </a:solidFill>
                          <a:latin typeface="TH SarabunPSK" pitchFamily="34" charset="-34"/>
                          <a:ea typeface="Baskerville"/>
                          <a:cs typeface="TH SarabunPSK" pitchFamily="34" charset="-34"/>
                        </a:rPr>
                        <a:t>พ.ศ</a:t>
                      </a:r>
                      <a:r>
                        <a:rPr lang="en-US" sz="3600" b="1" strike="noStrike" dirty="0">
                          <a:solidFill>
                            <a:srgbClr val="E2E1DF"/>
                          </a:solidFill>
                          <a:latin typeface="TH SarabunPSK" pitchFamily="34" charset="-34"/>
                          <a:ea typeface="Baskerville"/>
                          <a:cs typeface="TH SarabunPSK" pitchFamily="34" charset="-34"/>
                        </a:rPr>
                        <a:t>. 2558</a:t>
                      </a:r>
                      <a:endParaRPr sz="3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  <a:tr h="59942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3200" b="1" strike="noStrike" dirty="0">
                          <a:solidFill>
                            <a:srgbClr val="C00000"/>
                          </a:solidFill>
                          <a:latin typeface="TH SarabunPSK" pitchFamily="34" charset="-34"/>
                          <a:ea typeface="Baskerville"/>
                          <a:cs typeface="TH SarabunPSK" pitchFamily="34" charset="-34"/>
                        </a:rPr>
                        <a:t>1</a:t>
                      </a:r>
                      <a:endParaRPr sz="3200" b="1" dirty="0">
                        <a:solidFill>
                          <a:srgbClr val="C00000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3200" b="1" strike="noStrike" dirty="0" err="1">
                          <a:solidFill>
                            <a:srgbClr val="C00000"/>
                          </a:solidFill>
                          <a:latin typeface="TH SarabunPSK" pitchFamily="34" charset="-34"/>
                          <a:ea typeface="Baskerville"/>
                          <a:cs typeface="TH SarabunPSK" pitchFamily="34" charset="-34"/>
                        </a:rPr>
                        <a:t>ลำปาง</a:t>
                      </a:r>
                      <a:endParaRPr sz="3200" b="1" dirty="0">
                        <a:solidFill>
                          <a:srgbClr val="C00000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3200" b="1" strike="noStrike" dirty="0">
                          <a:solidFill>
                            <a:srgbClr val="C00000"/>
                          </a:solidFill>
                          <a:latin typeface="TH SarabunPSK" pitchFamily="34" charset="-34"/>
                          <a:ea typeface="Baskerville"/>
                          <a:cs typeface="TH SarabunPSK" pitchFamily="34" charset="-34"/>
                        </a:rPr>
                        <a:t>1,717</a:t>
                      </a:r>
                      <a:endParaRPr sz="3200" b="1" dirty="0">
                        <a:solidFill>
                          <a:srgbClr val="C00000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3200" b="1" strike="noStrike" dirty="0">
                          <a:solidFill>
                            <a:srgbClr val="C00000"/>
                          </a:solidFill>
                          <a:latin typeface="TH SarabunPSK" pitchFamily="34" charset="-34"/>
                          <a:ea typeface="Baskerville"/>
                          <a:cs typeface="TH SarabunPSK" pitchFamily="34" charset="-34"/>
                        </a:rPr>
                        <a:t>1,430</a:t>
                      </a:r>
                      <a:endParaRPr sz="3200" b="1" dirty="0">
                        <a:solidFill>
                          <a:srgbClr val="C00000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3200" b="1" strike="noStrike">
                          <a:solidFill>
                            <a:srgbClr val="C00000"/>
                          </a:solidFill>
                          <a:latin typeface="TH SarabunPSK" pitchFamily="34" charset="-34"/>
                          <a:ea typeface="Baskerville"/>
                          <a:cs typeface="TH SarabunPSK" pitchFamily="34" charset="-34"/>
                        </a:rPr>
                        <a:t>1,237</a:t>
                      </a:r>
                      <a:endParaRPr sz="3200" b="1">
                        <a:solidFill>
                          <a:srgbClr val="C00000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3200" b="1" strike="noStrike">
                          <a:solidFill>
                            <a:srgbClr val="C00000"/>
                          </a:solidFill>
                          <a:latin typeface="TH SarabunPSK" pitchFamily="34" charset="-34"/>
                          <a:ea typeface="Baskerville"/>
                          <a:cs typeface="TH SarabunPSK" pitchFamily="34" charset="-34"/>
                        </a:rPr>
                        <a:t>1,141</a:t>
                      </a:r>
                      <a:endParaRPr sz="3200" b="1">
                        <a:solidFill>
                          <a:srgbClr val="C00000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</a:tr>
              <a:tr h="59942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3200" b="1" strike="noStrike">
                          <a:solidFill>
                            <a:srgbClr val="C00000"/>
                          </a:solidFill>
                          <a:latin typeface="TH SarabunPSK" pitchFamily="34" charset="-34"/>
                          <a:ea typeface="Baskerville"/>
                          <a:cs typeface="TH SarabunPSK" pitchFamily="34" charset="-34"/>
                        </a:rPr>
                        <a:t>2</a:t>
                      </a:r>
                      <a:endParaRPr sz="3200" b="1">
                        <a:solidFill>
                          <a:srgbClr val="C00000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3200" b="1" strike="noStrike" dirty="0" err="1">
                          <a:solidFill>
                            <a:srgbClr val="C00000"/>
                          </a:solidFill>
                          <a:latin typeface="TH SarabunPSK" pitchFamily="34" charset="-34"/>
                          <a:ea typeface="Baskerville"/>
                          <a:cs typeface="TH SarabunPSK" pitchFamily="34" charset="-34"/>
                        </a:rPr>
                        <a:t>ลำพูน</a:t>
                      </a:r>
                      <a:endParaRPr sz="3200" b="1" dirty="0">
                        <a:solidFill>
                          <a:srgbClr val="C00000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3200" b="1" strike="noStrike" dirty="0">
                          <a:solidFill>
                            <a:srgbClr val="C00000"/>
                          </a:solidFill>
                          <a:latin typeface="TH SarabunPSK" pitchFamily="34" charset="-34"/>
                          <a:ea typeface="Baskerville"/>
                          <a:cs typeface="TH SarabunPSK" pitchFamily="34" charset="-34"/>
                        </a:rPr>
                        <a:t>305</a:t>
                      </a:r>
                      <a:endParaRPr sz="3200" b="1" dirty="0">
                        <a:solidFill>
                          <a:srgbClr val="C00000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3200" b="1" strike="noStrike" dirty="0">
                          <a:solidFill>
                            <a:srgbClr val="C00000"/>
                          </a:solidFill>
                          <a:latin typeface="TH SarabunPSK" pitchFamily="34" charset="-34"/>
                          <a:ea typeface="Baskerville"/>
                          <a:cs typeface="TH SarabunPSK" pitchFamily="34" charset="-34"/>
                        </a:rPr>
                        <a:t>301</a:t>
                      </a:r>
                      <a:endParaRPr sz="3200" b="1" dirty="0">
                        <a:solidFill>
                          <a:srgbClr val="C00000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3200" b="1" strike="noStrike" dirty="0">
                          <a:solidFill>
                            <a:srgbClr val="C00000"/>
                          </a:solidFill>
                          <a:latin typeface="TH SarabunPSK" pitchFamily="34" charset="-34"/>
                          <a:ea typeface="Baskerville"/>
                          <a:cs typeface="TH SarabunPSK" pitchFamily="34" charset="-34"/>
                        </a:rPr>
                        <a:t>256</a:t>
                      </a:r>
                      <a:endParaRPr sz="3200" b="1" dirty="0">
                        <a:solidFill>
                          <a:srgbClr val="C00000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3200" b="1" strike="noStrike" dirty="0">
                          <a:solidFill>
                            <a:srgbClr val="C00000"/>
                          </a:solidFill>
                          <a:latin typeface="TH SarabunPSK" pitchFamily="34" charset="-34"/>
                          <a:ea typeface="Baskerville"/>
                          <a:cs typeface="TH SarabunPSK" pitchFamily="34" charset="-34"/>
                        </a:rPr>
                        <a:t>306</a:t>
                      </a:r>
                      <a:endParaRPr sz="3200" b="1" dirty="0">
                        <a:solidFill>
                          <a:srgbClr val="C00000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</a:tr>
              <a:tr h="59942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3200" b="1" strike="noStrike">
                          <a:solidFill>
                            <a:srgbClr val="C00000"/>
                          </a:solidFill>
                          <a:latin typeface="TH SarabunPSK" pitchFamily="34" charset="-34"/>
                          <a:ea typeface="Baskerville"/>
                          <a:cs typeface="TH SarabunPSK" pitchFamily="34" charset="-34"/>
                        </a:rPr>
                        <a:t>3</a:t>
                      </a:r>
                      <a:endParaRPr sz="3200" b="1">
                        <a:solidFill>
                          <a:srgbClr val="C00000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3200" b="1" strike="noStrike" dirty="0" err="1">
                          <a:solidFill>
                            <a:srgbClr val="C00000"/>
                          </a:solidFill>
                          <a:latin typeface="TH SarabunPSK" pitchFamily="34" charset="-34"/>
                          <a:ea typeface="Baskerville"/>
                          <a:cs typeface="TH SarabunPSK" pitchFamily="34" charset="-34"/>
                        </a:rPr>
                        <a:t>แพร่</a:t>
                      </a:r>
                      <a:endParaRPr sz="3200" b="1" dirty="0">
                        <a:solidFill>
                          <a:srgbClr val="C00000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3200" b="1" strike="noStrike" dirty="0">
                          <a:solidFill>
                            <a:srgbClr val="C00000"/>
                          </a:solidFill>
                          <a:latin typeface="TH SarabunPSK" pitchFamily="34" charset="-34"/>
                          <a:ea typeface="Baskerville"/>
                          <a:cs typeface="TH SarabunPSK" pitchFamily="34" charset="-34"/>
                        </a:rPr>
                        <a:t>254</a:t>
                      </a:r>
                      <a:endParaRPr sz="3200" b="1" dirty="0">
                        <a:solidFill>
                          <a:srgbClr val="C00000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3200" b="1" strike="noStrike" dirty="0" smtClean="0">
                          <a:solidFill>
                            <a:srgbClr val="C00000"/>
                          </a:solidFill>
                          <a:latin typeface="TH SarabunPSK" pitchFamily="34" charset="-34"/>
                          <a:ea typeface="Baskerville"/>
                          <a:cs typeface="TH SarabunPSK" pitchFamily="34" charset="-34"/>
                        </a:rPr>
                        <a:t>224</a:t>
                      </a:r>
                      <a:endParaRPr sz="3200" b="1" dirty="0">
                        <a:solidFill>
                          <a:srgbClr val="C00000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3200" b="1" strike="noStrike" dirty="0">
                          <a:solidFill>
                            <a:srgbClr val="C00000"/>
                          </a:solidFill>
                          <a:latin typeface="TH SarabunPSK" pitchFamily="34" charset="-34"/>
                          <a:ea typeface="Baskerville"/>
                          <a:cs typeface="TH SarabunPSK" pitchFamily="34" charset="-34"/>
                        </a:rPr>
                        <a:t>163</a:t>
                      </a:r>
                      <a:endParaRPr sz="3200" b="1" dirty="0">
                        <a:solidFill>
                          <a:srgbClr val="C00000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3200" b="1" strike="noStrike" dirty="0">
                          <a:solidFill>
                            <a:srgbClr val="C00000"/>
                          </a:solidFill>
                          <a:latin typeface="TH SarabunPSK" pitchFamily="34" charset="-34"/>
                          <a:ea typeface="Baskerville"/>
                          <a:cs typeface="TH SarabunPSK" pitchFamily="34" charset="-34"/>
                        </a:rPr>
                        <a:t>125</a:t>
                      </a:r>
                      <a:endParaRPr sz="3200" b="1" dirty="0">
                        <a:solidFill>
                          <a:srgbClr val="C00000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</a:tr>
              <a:tr h="59942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3200" b="1" strike="noStrike">
                          <a:solidFill>
                            <a:srgbClr val="141618"/>
                          </a:solidFill>
                          <a:latin typeface="TH SarabunPSK" pitchFamily="34" charset="-34"/>
                          <a:ea typeface="Baskerville"/>
                          <a:cs typeface="TH SarabunPSK" pitchFamily="34" charset="-34"/>
                        </a:rPr>
                        <a:t>4</a:t>
                      </a:r>
                      <a:endParaRPr sz="3200" b="1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3200" b="1" strike="noStrike" dirty="0" err="1">
                          <a:solidFill>
                            <a:srgbClr val="141618"/>
                          </a:solidFill>
                          <a:latin typeface="TH SarabunPSK" pitchFamily="34" charset="-34"/>
                          <a:ea typeface="Baskerville"/>
                          <a:cs typeface="TH SarabunPSK" pitchFamily="34" charset="-34"/>
                        </a:rPr>
                        <a:t>แม่ฮ่องสอน</a:t>
                      </a:r>
                      <a:endParaRPr sz="32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3200" b="1" strike="noStrike">
                          <a:solidFill>
                            <a:srgbClr val="141618"/>
                          </a:solidFill>
                          <a:latin typeface="TH SarabunPSK" pitchFamily="34" charset="-34"/>
                          <a:ea typeface="Baskerville"/>
                          <a:cs typeface="TH SarabunPSK" pitchFamily="34" charset="-34"/>
                        </a:rPr>
                        <a:t>112</a:t>
                      </a:r>
                      <a:endParaRPr sz="3200" b="1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3200" b="1" strike="noStrike">
                          <a:solidFill>
                            <a:srgbClr val="141618"/>
                          </a:solidFill>
                          <a:latin typeface="TH SarabunPSK" pitchFamily="34" charset="-34"/>
                          <a:ea typeface="Baskerville"/>
                          <a:cs typeface="TH SarabunPSK" pitchFamily="34" charset="-34"/>
                        </a:rPr>
                        <a:t>170</a:t>
                      </a:r>
                      <a:endParaRPr sz="3200" b="1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3200" b="1" strike="noStrike" dirty="0">
                          <a:solidFill>
                            <a:srgbClr val="141618"/>
                          </a:solidFill>
                          <a:latin typeface="TH SarabunPSK" pitchFamily="34" charset="-34"/>
                          <a:ea typeface="Baskerville"/>
                          <a:cs typeface="TH SarabunPSK" pitchFamily="34" charset="-34"/>
                        </a:rPr>
                        <a:t>138</a:t>
                      </a:r>
                      <a:endParaRPr sz="32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3200" b="1" strike="noStrike">
                          <a:solidFill>
                            <a:srgbClr val="141618"/>
                          </a:solidFill>
                          <a:latin typeface="TH SarabunPSK" pitchFamily="34" charset="-34"/>
                          <a:ea typeface="Baskerville"/>
                          <a:cs typeface="TH SarabunPSK" pitchFamily="34" charset="-34"/>
                        </a:rPr>
                        <a:t>198</a:t>
                      </a:r>
                      <a:endParaRPr sz="3200" b="1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</a:tr>
              <a:tr h="59942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3200" b="1" strike="noStrike">
                          <a:solidFill>
                            <a:srgbClr val="141618"/>
                          </a:solidFill>
                          <a:latin typeface="TH SarabunPSK" pitchFamily="34" charset="-34"/>
                          <a:ea typeface="Baskerville"/>
                          <a:cs typeface="TH SarabunPSK" pitchFamily="34" charset="-34"/>
                        </a:rPr>
                        <a:t>5</a:t>
                      </a:r>
                      <a:endParaRPr sz="3200" b="1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3200" b="1" strike="noStrike">
                          <a:solidFill>
                            <a:srgbClr val="141618"/>
                          </a:solidFill>
                          <a:latin typeface="TH SarabunPSK" pitchFamily="34" charset="-34"/>
                          <a:ea typeface="Baskerville"/>
                          <a:cs typeface="TH SarabunPSK" pitchFamily="34" charset="-34"/>
                        </a:rPr>
                        <a:t>น่าน</a:t>
                      </a:r>
                      <a:endParaRPr sz="3200" b="1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3200" b="1" strike="noStrike">
                          <a:solidFill>
                            <a:srgbClr val="141618"/>
                          </a:solidFill>
                          <a:latin typeface="TH SarabunPSK" pitchFamily="34" charset="-34"/>
                          <a:ea typeface="Baskerville"/>
                          <a:cs typeface="TH SarabunPSK" pitchFamily="34" charset="-34"/>
                        </a:rPr>
                        <a:t>141</a:t>
                      </a:r>
                      <a:endParaRPr sz="3200" b="1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3200" b="1" strike="noStrike">
                          <a:solidFill>
                            <a:srgbClr val="141618"/>
                          </a:solidFill>
                          <a:latin typeface="TH SarabunPSK" pitchFamily="34" charset="-34"/>
                          <a:ea typeface="Baskerville"/>
                          <a:cs typeface="TH SarabunPSK" pitchFamily="34" charset="-34"/>
                        </a:rPr>
                        <a:t>145</a:t>
                      </a:r>
                      <a:endParaRPr sz="3200" b="1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3200" b="1" strike="noStrike">
                          <a:solidFill>
                            <a:srgbClr val="141618"/>
                          </a:solidFill>
                          <a:latin typeface="TH SarabunPSK" pitchFamily="34" charset="-34"/>
                          <a:ea typeface="Baskerville"/>
                          <a:cs typeface="TH SarabunPSK" pitchFamily="34" charset="-34"/>
                        </a:rPr>
                        <a:t>95</a:t>
                      </a:r>
                      <a:endParaRPr sz="3200" b="1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3200" b="1" strike="noStrike">
                          <a:solidFill>
                            <a:srgbClr val="141618"/>
                          </a:solidFill>
                          <a:latin typeface="TH SarabunPSK" pitchFamily="34" charset="-34"/>
                          <a:ea typeface="Baskerville"/>
                          <a:cs typeface="TH SarabunPSK" pitchFamily="34" charset="-34"/>
                        </a:rPr>
                        <a:t>91</a:t>
                      </a:r>
                      <a:endParaRPr sz="3200" b="1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</a:tr>
              <a:tr h="59942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3200" b="1" strike="noStrike">
                          <a:solidFill>
                            <a:srgbClr val="141618"/>
                          </a:solidFill>
                          <a:latin typeface="TH SarabunPSK" pitchFamily="34" charset="-34"/>
                          <a:ea typeface="Baskerville"/>
                          <a:cs typeface="TH SarabunPSK" pitchFamily="34" charset="-34"/>
                        </a:rPr>
                        <a:t>6</a:t>
                      </a:r>
                      <a:endParaRPr sz="3200" b="1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3200" b="1" strike="noStrike">
                          <a:solidFill>
                            <a:srgbClr val="141618"/>
                          </a:solidFill>
                          <a:latin typeface="TH SarabunPSK" pitchFamily="34" charset="-34"/>
                          <a:ea typeface="Baskerville"/>
                          <a:cs typeface="TH SarabunPSK" pitchFamily="34" charset="-34"/>
                        </a:rPr>
                        <a:t>เชียงใหม่</a:t>
                      </a:r>
                      <a:endParaRPr sz="3200" b="1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3200" b="1" strike="noStrike">
                          <a:solidFill>
                            <a:srgbClr val="141618"/>
                          </a:solidFill>
                          <a:latin typeface="TH SarabunPSK" pitchFamily="34" charset="-34"/>
                          <a:ea typeface="Baskerville"/>
                          <a:cs typeface="TH SarabunPSK" pitchFamily="34" charset="-34"/>
                        </a:rPr>
                        <a:t>99</a:t>
                      </a:r>
                      <a:endParaRPr sz="3200" b="1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3200" b="1" strike="noStrike">
                          <a:solidFill>
                            <a:srgbClr val="141618"/>
                          </a:solidFill>
                          <a:latin typeface="TH SarabunPSK" pitchFamily="34" charset="-34"/>
                          <a:ea typeface="Baskerville"/>
                          <a:cs typeface="TH SarabunPSK" pitchFamily="34" charset="-34"/>
                        </a:rPr>
                        <a:t>126</a:t>
                      </a:r>
                      <a:endParaRPr sz="3200" b="1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3200" b="1" strike="noStrike">
                          <a:solidFill>
                            <a:srgbClr val="141618"/>
                          </a:solidFill>
                          <a:latin typeface="TH SarabunPSK" pitchFamily="34" charset="-34"/>
                          <a:ea typeface="Baskerville"/>
                          <a:cs typeface="TH SarabunPSK" pitchFamily="34" charset="-34"/>
                        </a:rPr>
                        <a:t>96</a:t>
                      </a:r>
                      <a:endParaRPr sz="3200" b="1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3200" b="1" strike="noStrike">
                          <a:solidFill>
                            <a:srgbClr val="141618"/>
                          </a:solidFill>
                          <a:latin typeface="TH SarabunPSK" pitchFamily="34" charset="-34"/>
                          <a:ea typeface="Baskerville"/>
                          <a:cs typeface="TH SarabunPSK" pitchFamily="34" charset="-34"/>
                        </a:rPr>
                        <a:t>141</a:t>
                      </a:r>
                      <a:endParaRPr sz="3200" b="1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</a:tr>
              <a:tr h="59942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3200" b="1" strike="noStrike">
                          <a:solidFill>
                            <a:srgbClr val="141618"/>
                          </a:solidFill>
                          <a:latin typeface="TH SarabunPSK" pitchFamily="34" charset="-34"/>
                          <a:ea typeface="Baskerville"/>
                          <a:cs typeface="TH SarabunPSK" pitchFamily="34" charset="-34"/>
                        </a:rPr>
                        <a:t>7</a:t>
                      </a:r>
                      <a:endParaRPr sz="3200" b="1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3200" b="1" strike="noStrike">
                          <a:solidFill>
                            <a:srgbClr val="141618"/>
                          </a:solidFill>
                          <a:latin typeface="TH SarabunPSK" pitchFamily="34" charset="-34"/>
                          <a:ea typeface="Baskerville"/>
                          <a:cs typeface="TH SarabunPSK" pitchFamily="34" charset="-34"/>
                        </a:rPr>
                        <a:t>พะเยา</a:t>
                      </a:r>
                      <a:endParaRPr sz="3200" b="1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3200" b="1" strike="noStrike">
                          <a:solidFill>
                            <a:srgbClr val="141618"/>
                          </a:solidFill>
                          <a:latin typeface="TH SarabunPSK" pitchFamily="34" charset="-34"/>
                          <a:ea typeface="Baskerville"/>
                          <a:cs typeface="TH SarabunPSK" pitchFamily="34" charset="-34"/>
                        </a:rPr>
                        <a:t>102</a:t>
                      </a:r>
                      <a:endParaRPr sz="3200" b="1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3200" b="1" strike="noStrike">
                          <a:solidFill>
                            <a:srgbClr val="141618"/>
                          </a:solidFill>
                          <a:latin typeface="TH SarabunPSK" pitchFamily="34" charset="-34"/>
                          <a:ea typeface="Baskerville"/>
                          <a:cs typeface="TH SarabunPSK" pitchFamily="34" charset="-34"/>
                        </a:rPr>
                        <a:t>76</a:t>
                      </a:r>
                      <a:endParaRPr sz="3200" b="1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3200" b="1" strike="noStrike">
                          <a:solidFill>
                            <a:srgbClr val="141618"/>
                          </a:solidFill>
                          <a:latin typeface="TH SarabunPSK" pitchFamily="34" charset="-34"/>
                          <a:ea typeface="Baskerville"/>
                          <a:cs typeface="TH SarabunPSK" pitchFamily="34" charset="-34"/>
                        </a:rPr>
                        <a:t>55</a:t>
                      </a:r>
                      <a:endParaRPr sz="3200" b="1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3200" b="1" strike="noStrike">
                          <a:solidFill>
                            <a:srgbClr val="141618"/>
                          </a:solidFill>
                          <a:latin typeface="TH SarabunPSK" pitchFamily="34" charset="-34"/>
                          <a:ea typeface="Baskerville"/>
                          <a:cs typeface="TH SarabunPSK" pitchFamily="34" charset="-34"/>
                        </a:rPr>
                        <a:t>42</a:t>
                      </a:r>
                      <a:endParaRPr sz="3200" b="1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</a:tr>
              <a:tr h="59942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3200" b="1" strike="noStrike">
                          <a:solidFill>
                            <a:srgbClr val="141618"/>
                          </a:solidFill>
                          <a:latin typeface="TH SarabunPSK" pitchFamily="34" charset="-34"/>
                          <a:ea typeface="Baskerville"/>
                          <a:cs typeface="TH SarabunPSK" pitchFamily="34" charset="-34"/>
                        </a:rPr>
                        <a:t>8</a:t>
                      </a:r>
                      <a:endParaRPr sz="3200" b="1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3200" b="1" strike="noStrike">
                          <a:solidFill>
                            <a:srgbClr val="141618"/>
                          </a:solidFill>
                          <a:latin typeface="TH SarabunPSK" pitchFamily="34" charset="-34"/>
                          <a:ea typeface="Baskerville"/>
                          <a:cs typeface="TH SarabunPSK" pitchFamily="34" charset="-34"/>
                        </a:rPr>
                        <a:t>เชียงราย</a:t>
                      </a:r>
                      <a:endParaRPr sz="3200" b="1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3200" b="1" strike="noStrike">
                          <a:solidFill>
                            <a:srgbClr val="141618"/>
                          </a:solidFill>
                          <a:latin typeface="TH SarabunPSK" pitchFamily="34" charset="-34"/>
                          <a:ea typeface="Baskerville"/>
                          <a:cs typeface="TH SarabunPSK" pitchFamily="34" charset="-34"/>
                        </a:rPr>
                        <a:t>32</a:t>
                      </a:r>
                      <a:endParaRPr sz="3200" b="1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3200" b="1" strike="noStrike">
                          <a:solidFill>
                            <a:srgbClr val="141618"/>
                          </a:solidFill>
                          <a:latin typeface="TH SarabunPSK" pitchFamily="34" charset="-34"/>
                          <a:ea typeface="Baskerville"/>
                          <a:cs typeface="TH SarabunPSK" pitchFamily="34" charset="-34"/>
                        </a:rPr>
                        <a:t>35</a:t>
                      </a:r>
                      <a:endParaRPr sz="3200" b="1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3200" b="1" strike="noStrike">
                          <a:solidFill>
                            <a:srgbClr val="141618"/>
                          </a:solidFill>
                          <a:latin typeface="TH SarabunPSK" pitchFamily="34" charset="-34"/>
                          <a:ea typeface="Baskerville"/>
                          <a:cs typeface="TH SarabunPSK" pitchFamily="34" charset="-34"/>
                        </a:rPr>
                        <a:t>23</a:t>
                      </a:r>
                      <a:endParaRPr sz="3200" b="1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3200" b="1" strike="noStrike">
                          <a:solidFill>
                            <a:srgbClr val="141618"/>
                          </a:solidFill>
                          <a:latin typeface="TH SarabunPSK" pitchFamily="34" charset="-34"/>
                          <a:ea typeface="Baskerville"/>
                          <a:cs typeface="TH SarabunPSK" pitchFamily="34" charset="-34"/>
                        </a:rPr>
                        <a:t>14</a:t>
                      </a:r>
                      <a:endParaRPr sz="3200" b="1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</a:tr>
              <a:tr h="59942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3200" b="1" strike="noStrike">
                          <a:solidFill>
                            <a:srgbClr val="141618"/>
                          </a:solidFill>
                          <a:latin typeface="TH SarabunPSK" pitchFamily="34" charset="-34"/>
                          <a:ea typeface="Baskerville"/>
                          <a:cs typeface="TH SarabunPSK" pitchFamily="34" charset="-34"/>
                        </a:rPr>
                        <a:t>9</a:t>
                      </a:r>
                      <a:endParaRPr sz="3200" b="1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3200" b="1" strike="noStrike">
                          <a:solidFill>
                            <a:srgbClr val="141618"/>
                          </a:solidFill>
                          <a:latin typeface="TH SarabunPSK" pitchFamily="34" charset="-34"/>
                          <a:ea typeface="Baskerville"/>
                          <a:cs typeface="TH SarabunPSK" pitchFamily="34" charset="-34"/>
                        </a:rPr>
                        <a:t>ตาก</a:t>
                      </a:r>
                      <a:endParaRPr sz="3200" b="1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3200" b="1" strike="noStrike">
                          <a:solidFill>
                            <a:srgbClr val="141618"/>
                          </a:solidFill>
                          <a:latin typeface="TH SarabunPSK" pitchFamily="34" charset="-34"/>
                          <a:ea typeface="Baskerville"/>
                          <a:cs typeface="TH SarabunPSK" pitchFamily="34" charset="-34"/>
                        </a:rPr>
                        <a:t>34</a:t>
                      </a:r>
                      <a:endParaRPr sz="3200" b="1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3200" b="1" strike="noStrike">
                          <a:solidFill>
                            <a:srgbClr val="141618"/>
                          </a:solidFill>
                          <a:latin typeface="TH SarabunPSK" pitchFamily="34" charset="-34"/>
                          <a:ea typeface="Baskerville"/>
                          <a:cs typeface="TH SarabunPSK" pitchFamily="34" charset="-34"/>
                        </a:rPr>
                        <a:t>17</a:t>
                      </a:r>
                      <a:endParaRPr sz="3200" b="1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3200" b="1" strike="noStrike">
                          <a:solidFill>
                            <a:srgbClr val="141618"/>
                          </a:solidFill>
                          <a:latin typeface="TH SarabunPSK" pitchFamily="34" charset="-34"/>
                          <a:ea typeface="Baskerville"/>
                          <a:cs typeface="TH SarabunPSK" pitchFamily="34" charset="-34"/>
                        </a:rPr>
                        <a:t>29</a:t>
                      </a:r>
                      <a:endParaRPr sz="3200" b="1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3200" b="1" strike="noStrike">
                          <a:solidFill>
                            <a:srgbClr val="141618"/>
                          </a:solidFill>
                          <a:latin typeface="TH SarabunPSK" pitchFamily="34" charset="-34"/>
                          <a:ea typeface="Baskerville"/>
                          <a:cs typeface="TH SarabunPSK" pitchFamily="34" charset="-34"/>
                        </a:rPr>
                        <a:t>38</a:t>
                      </a:r>
                      <a:endParaRPr sz="3200" b="1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</a:tr>
              <a:tr h="59942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3200" b="1" strike="noStrike">
                          <a:solidFill>
                            <a:srgbClr val="141618"/>
                          </a:solidFill>
                          <a:latin typeface="TH SarabunPSK" pitchFamily="34" charset="-34"/>
                          <a:ea typeface="Baskerville"/>
                          <a:cs typeface="TH SarabunPSK" pitchFamily="34" charset="-34"/>
                        </a:rPr>
                        <a:t>10</a:t>
                      </a:r>
                      <a:endParaRPr sz="3200" b="1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3200" b="1" strike="noStrike">
                          <a:solidFill>
                            <a:srgbClr val="141618"/>
                          </a:solidFill>
                          <a:latin typeface="TH SarabunPSK" pitchFamily="34" charset="-34"/>
                          <a:ea typeface="Baskerville"/>
                          <a:cs typeface="TH SarabunPSK" pitchFamily="34" charset="-34"/>
                        </a:rPr>
                        <a:t>สุโขทัย</a:t>
                      </a:r>
                      <a:endParaRPr sz="3200" b="1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3200" b="1" strike="noStrike">
                          <a:solidFill>
                            <a:srgbClr val="141618"/>
                          </a:solidFill>
                          <a:latin typeface="TH SarabunPSK" pitchFamily="34" charset="-34"/>
                          <a:ea typeface="Baskerville"/>
                          <a:cs typeface="TH SarabunPSK" pitchFamily="34" charset="-34"/>
                        </a:rPr>
                        <a:t>17</a:t>
                      </a:r>
                      <a:endParaRPr sz="3200" b="1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3200" b="1" strike="noStrike">
                          <a:solidFill>
                            <a:srgbClr val="141618"/>
                          </a:solidFill>
                          <a:latin typeface="TH SarabunPSK" pitchFamily="34" charset="-34"/>
                          <a:ea typeface="Baskerville"/>
                          <a:cs typeface="TH SarabunPSK" pitchFamily="34" charset="-34"/>
                        </a:rPr>
                        <a:t>16</a:t>
                      </a:r>
                      <a:endParaRPr sz="3200" b="1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3200" b="1" strike="noStrike">
                          <a:solidFill>
                            <a:srgbClr val="141618"/>
                          </a:solidFill>
                          <a:latin typeface="TH SarabunPSK" pitchFamily="34" charset="-34"/>
                          <a:ea typeface="Baskerville"/>
                          <a:cs typeface="TH SarabunPSK" pitchFamily="34" charset="-34"/>
                        </a:rPr>
                        <a:t>3</a:t>
                      </a:r>
                      <a:endParaRPr sz="3200" b="1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3200" b="1" strike="noStrike" dirty="0">
                          <a:solidFill>
                            <a:srgbClr val="141618"/>
                          </a:solidFill>
                          <a:latin typeface="TH SarabunPSK" pitchFamily="34" charset="-34"/>
                          <a:ea typeface="Baskerville"/>
                          <a:cs typeface="TH SarabunPSK" pitchFamily="34" charset="-34"/>
                        </a:rPr>
                        <a:t>25</a:t>
                      </a:r>
                      <a:endParaRPr sz="32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03" name="CustomShape 3"/>
          <p:cNvSpPr/>
          <p:nvPr/>
        </p:nvSpPr>
        <p:spPr>
          <a:xfrm>
            <a:off x="1775160" y="955080"/>
            <a:ext cx="9453600" cy="6998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en-US" sz="5400" b="1" strike="noStrike" dirty="0" err="1">
                <a:solidFill>
                  <a:srgbClr val="BEA56D"/>
                </a:solidFill>
                <a:latin typeface="TH SarabunPSK" pitchFamily="34" charset="-34"/>
                <a:ea typeface="Baskerville"/>
                <a:cs typeface="TH SarabunPSK" pitchFamily="34" charset="-34"/>
              </a:rPr>
              <a:t>ตัวป้อนจำนวนนักศึกษาแยกตามจังหวัด</a:t>
            </a:r>
            <a:r>
              <a:rPr lang="en-US" sz="5400" b="1" strike="noStrike" dirty="0">
                <a:solidFill>
                  <a:srgbClr val="BEA56D"/>
                </a:solidFill>
                <a:latin typeface="TH SarabunPSK" pitchFamily="34" charset="-34"/>
                <a:ea typeface="Baskerville"/>
                <a:cs typeface="TH SarabunPSK" pitchFamily="34" charset="-34"/>
              </a:rPr>
              <a:t> 10 </a:t>
            </a:r>
            <a:r>
              <a:rPr lang="en-US" sz="5400" b="1" strike="noStrike" dirty="0" err="1">
                <a:solidFill>
                  <a:srgbClr val="BEA56D"/>
                </a:solidFill>
                <a:latin typeface="TH SarabunPSK" pitchFamily="34" charset="-34"/>
                <a:ea typeface="Baskerville"/>
                <a:cs typeface="TH SarabunPSK" pitchFamily="34" charset="-34"/>
              </a:rPr>
              <a:t>อันดับ</a:t>
            </a:r>
            <a:endParaRPr sz="5400" dirty="0">
              <a:latin typeface="TH SarabunPSK" pitchFamily="34" charset="-34"/>
              <a:cs typeface="TH SarabunPSK" pitchFamily="34" charset="-34"/>
            </a:endParaRPr>
          </a:p>
        </p:txBody>
      </p:sp>
    </p:spTree>
  </p:cSld>
  <p:clrMapOvr>
    <a:masterClrMapping/>
  </p:clrMapOvr>
  <p:transition spd="med">
    <p:randomBar dir="vert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288821" y="519082"/>
            <a:ext cx="12500123" cy="1090060"/>
          </a:xfrm>
          <a:prstGeom prst="rect">
            <a:avLst/>
          </a:prstGeom>
          <a:solidFill>
            <a:schemeClr val="bg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409594" tIns="65023" rIns="130046" bIns="65023" anchor="b"/>
          <a:lstStyle/>
          <a:p>
            <a:endParaRPr lang="th-TH" sz="4000" b="1" dirty="0">
              <a:solidFill>
                <a:schemeClr val="bg1"/>
              </a:solidFill>
              <a:latin typeface="Microsoft YaHei" pitchFamily="34" charset="-122"/>
              <a:sym typeface="Microsoft YaHei" pitchFamily="34" charset="-122"/>
            </a:endParaRPr>
          </a:p>
        </p:txBody>
      </p:sp>
      <p:sp>
        <p:nvSpPr>
          <p:cNvPr id="5123" name="标题 1"/>
          <p:cNvSpPr>
            <a:spLocks noGrp="1" noChangeArrowheads="1"/>
          </p:cNvSpPr>
          <p:nvPr>
            <p:ph type="title" idx="4294967295"/>
          </p:nvPr>
        </p:nvSpPr>
        <p:spPr>
          <a:xfrm>
            <a:off x="513120" y="804834"/>
            <a:ext cx="11704320" cy="1126630"/>
          </a:xfrm>
        </p:spPr>
        <p:txBody>
          <a:bodyPr/>
          <a:lstStyle/>
          <a:p>
            <a:pPr algn="l">
              <a:defRPr/>
            </a:pPr>
            <a:r>
              <a:rPr lang="th-TH" sz="51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จำนวนนักเรียน</a:t>
            </a:r>
            <a:r>
              <a:rPr lang="en-US" sz="51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–</a:t>
            </a:r>
            <a:r>
              <a:rPr lang="th-TH" sz="51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นักศึกษาของจังหวัดลำปาง ปีการศึกษา </a:t>
            </a:r>
            <a:r>
              <a:rPr lang="en-US" sz="51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255</a:t>
            </a:r>
            <a:r>
              <a:rPr lang="th-TH" sz="51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3</a:t>
            </a:r>
            <a:r>
              <a:rPr lang="en-US" sz="51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/>
            </a:r>
            <a:br>
              <a:rPr lang="en-US" sz="51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</a:br>
            <a:endParaRPr lang="th-TH" sz="51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graphicFrame>
        <p:nvGraphicFramePr>
          <p:cNvPr id="4" name="ตาราง 3"/>
          <p:cNvGraphicFramePr>
            <a:graphicFrameLocks noGrp="1"/>
          </p:cNvGraphicFramePr>
          <p:nvPr/>
        </p:nvGraphicFramePr>
        <p:xfrm>
          <a:off x="358732" y="1733528"/>
          <a:ext cx="12358773" cy="7143804"/>
        </p:xfrm>
        <a:graphic>
          <a:graphicData uri="http://schemas.openxmlformats.org/drawingml/2006/table">
            <a:tbl>
              <a:tblPr/>
              <a:tblGrid>
                <a:gridCol w="950675"/>
                <a:gridCol w="2693579"/>
                <a:gridCol w="2533901"/>
                <a:gridCol w="2059384"/>
                <a:gridCol w="2060617"/>
                <a:gridCol w="2060617"/>
              </a:tblGrid>
              <a:tr h="793756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3600" b="1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H SarabunPSK" pitchFamily="34" charset="-34"/>
                        </a:rPr>
                        <a:t>ที่</a:t>
                      </a:r>
                      <a:endParaRPr lang="en-US" sz="36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Times New Roman"/>
                        <a:cs typeface="TH SarabunPSK" pitchFamily="34" charset="-34"/>
                      </a:endParaRPr>
                    </a:p>
                  </a:txBody>
                  <a:tcPr marL="24280" marR="24280" marT="0" marB="0" anchor="ctr">
                    <a:solidFill>
                      <a:srgbClr val="00B0F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3600" b="1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H SarabunPSK" pitchFamily="34" charset="-34"/>
                        </a:rPr>
                        <a:t>ระดับการศึกษา</a:t>
                      </a:r>
                      <a:endParaRPr lang="en-US" sz="36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Times New Roman"/>
                        <a:cs typeface="TH SarabunPSK" pitchFamily="34" charset="-34"/>
                      </a:endParaRPr>
                    </a:p>
                  </a:txBody>
                  <a:tcPr marL="24280" marR="24280" marT="0" marB="0" anchor="ctr">
                    <a:solidFill>
                      <a:srgbClr val="00B0F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3600" b="1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H SarabunPSK" pitchFamily="34" charset="-34"/>
                        </a:rPr>
                        <a:t>ครู </a:t>
                      </a:r>
                      <a:r>
                        <a:rPr lang="en-US" sz="3600" b="1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H SarabunPSK" pitchFamily="34" charset="-34"/>
                        </a:rPr>
                        <a:t>– </a:t>
                      </a:r>
                      <a:r>
                        <a:rPr lang="th-TH" sz="3600" b="1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H SarabunPSK" pitchFamily="34" charset="-34"/>
                        </a:rPr>
                        <a:t>อาจารย์</a:t>
                      </a:r>
                      <a:endParaRPr lang="en-US" sz="36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Times New Roman"/>
                        <a:cs typeface="TH SarabunPSK" pitchFamily="34" charset="-34"/>
                      </a:endParaRPr>
                    </a:p>
                  </a:txBody>
                  <a:tcPr marL="24280" marR="24280" marT="0" marB="0" anchor="ctr">
                    <a:solidFill>
                      <a:srgbClr val="00B0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3600" b="1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H SarabunPSK" pitchFamily="34" charset="-34"/>
                        </a:rPr>
                        <a:t>นักเรียน </a:t>
                      </a:r>
                      <a:r>
                        <a:rPr lang="en-US" sz="3600" b="1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H SarabunPSK" pitchFamily="34" charset="-34"/>
                        </a:rPr>
                        <a:t>– </a:t>
                      </a:r>
                      <a:r>
                        <a:rPr lang="th-TH" sz="3600" b="1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H SarabunPSK" pitchFamily="34" charset="-34"/>
                        </a:rPr>
                        <a:t>นักศึกษา</a:t>
                      </a:r>
                      <a:endParaRPr lang="en-US" sz="36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Times New Roman"/>
                        <a:cs typeface="TH SarabunPSK" pitchFamily="34" charset="-34"/>
                      </a:endParaRPr>
                    </a:p>
                  </a:txBody>
                  <a:tcPr marL="24280" marR="24280" marT="0" marB="0" anchor="ctr">
                    <a:solidFill>
                      <a:srgbClr val="00B0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793756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3600" b="1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H SarabunPSK" pitchFamily="34" charset="-34"/>
                        </a:rPr>
                        <a:t>รัฐ</a:t>
                      </a:r>
                      <a:endParaRPr lang="en-US" sz="36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Times New Roman"/>
                        <a:cs typeface="TH SarabunPSK" pitchFamily="34" charset="-34"/>
                      </a:endParaRPr>
                    </a:p>
                  </a:txBody>
                  <a:tcPr marL="24280" marR="24280" marT="0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3600" b="1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H SarabunPSK" pitchFamily="34" charset="-34"/>
                        </a:rPr>
                        <a:t>เอกชน</a:t>
                      </a:r>
                      <a:endParaRPr lang="en-US" sz="36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Times New Roman"/>
                        <a:cs typeface="TH SarabunPSK" pitchFamily="34" charset="-34"/>
                      </a:endParaRPr>
                    </a:p>
                  </a:txBody>
                  <a:tcPr marL="24280" marR="24280" marT="0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3600" b="1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H SarabunPSK" pitchFamily="34" charset="-34"/>
                        </a:rPr>
                        <a:t>รัฐ</a:t>
                      </a:r>
                      <a:endParaRPr lang="en-US" sz="36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Times New Roman"/>
                        <a:cs typeface="TH SarabunPSK" pitchFamily="34" charset="-34"/>
                      </a:endParaRPr>
                    </a:p>
                  </a:txBody>
                  <a:tcPr marL="24280" marR="24280" marT="0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3600" b="1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H SarabunPSK" pitchFamily="34" charset="-34"/>
                        </a:rPr>
                        <a:t>เอกชน</a:t>
                      </a:r>
                      <a:endParaRPr lang="en-US" sz="36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Times New Roman"/>
                        <a:cs typeface="TH SarabunPSK" pitchFamily="34" charset="-34"/>
                      </a:endParaRPr>
                    </a:p>
                  </a:txBody>
                  <a:tcPr marL="24280" marR="24280" marT="0" marB="0" anchor="ctr">
                    <a:solidFill>
                      <a:srgbClr val="00B0F0"/>
                    </a:solidFill>
                  </a:tcPr>
                </a:tc>
              </a:tr>
              <a:tr h="79375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36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H SarabunPSK" pitchFamily="34" charset="-34"/>
                        </a:rPr>
                        <a:t>1</a:t>
                      </a:r>
                      <a:endParaRPr lang="en-US" sz="3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Times New Roman"/>
                        <a:cs typeface="TH SarabunPSK" pitchFamily="34" charset="-34"/>
                      </a:endParaRPr>
                    </a:p>
                  </a:txBody>
                  <a:tcPr marL="24280" marR="242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36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H SarabunPSK" pitchFamily="34" charset="-34"/>
                        </a:rPr>
                        <a:t>อุดมศึกษา</a:t>
                      </a:r>
                      <a:endParaRPr lang="en-US" sz="3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Times New Roman"/>
                        <a:cs typeface="TH SarabunPSK" pitchFamily="34" charset="-34"/>
                      </a:endParaRPr>
                    </a:p>
                  </a:txBody>
                  <a:tcPr marL="24280" marR="242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36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H SarabunPSK" pitchFamily="34" charset="-34"/>
                        </a:rPr>
                        <a:t> 634</a:t>
                      </a:r>
                      <a:endParaRPr lang="en-US" sz="3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Times New Roman"/>
                        <a:cs typeface="TH SarabunPSK" pitchFamily="34" charset="-34"/>
                      </a:endParaRPr>
                    </a:p>
                  </a:txBody>
                  <a:tcPr marL="24280" marR="242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6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H SarabunPSK" pitchFamily="34" charset="-34"/>
                        </a:rPr>
                        <a:t>114</a:t>
                      </a:r>
                      <a:endParaRPr lang="en-US" sz="3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Times New Roman"/>
                        <a:cs typeface="TH SarabunPSK" pitchFamily="34" charset="-34"/>
                      </a:endParaRPr>
                    </a:p>
                  </a:txBody>
                  <a:tcPr marL="24280" marR="242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36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H SarabunPSK" pitchFamily="34" charset="-34"/>
                        </a:rPr>
                        <a:t>15</a:t>
                      </a:r>
                      <a:r>
                        <a:rPr lang="en-US" sz="36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H SarabunPSK" pitchFamily="34" charset="-34"/>
                        </a:rPr>
                        <a:t>,</a:t>
                      </a:r>
                      <a:r>
                        <a:rPr lang="th-TH" sz="36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H SarabunPSK" pitchFamily="34" charset="-34"/>
                        </a:rPr>
                        <a:t>554</a:t>
                      </a:r>
                      <a:endParaRPr lang="en-US" sz="3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Times New Roman"/>
                        <a:cs typeface="TH SarabunPSK" pitchFamily="34" charset="-34"/>
                      </a:endParaRPr>
                    </a:p>
                  </a:txBody>
                  <a:tcPr marL="24280" marR="242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6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H SarabunPSK" pitchFamily="34" charset="-34"/>
                        </a:rPr>
                        <a:t>1,010</a:t>
                      </a:r>
                      <a:endParaRPr lang="en-US" sz="3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Times New Roman"/>
                        <a:cs typeface="TH SarabunPSK" pitchFamily="34" charset="-34"/>
                      </a:endParaRPr>
                    </a:p>
                  </a:txBody>
                  <a:tcPr marL="24280" marR="24280" marT="0" marB="0">
                    <a:noFill/>
                  </a:tcPr>
                </a:tc>
              </a:tr>
              <a:tr h="79375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3600" b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H SarabunPSK" pitchFamily="34" charset="-34"/>
                        </a:rPr>
                        <a:t>2</a:t>
                      </a:r>
                      <a:endParaRPr lang="en-US" sz="36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Times New Roman"/>
                        <a:cs typeface="TH SarabunPSK" pitchFamily="34" charset="-34"/>
                      </a:endParaRPr>
                    </a:p>
                  </a:txBody>
                  <a:tcPr marL="24280" marR="242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36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H SarabunPSK" pitchFamily="34" charset="-34"/>
                        </a:rPr>
                        <a:t>อาชีวศึกษา</a:t>
                      </a:r>
                      <a:endParaRPr lang="en-US" sz="3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Times New Roman"/>
                        <a:cs typeface="TH SarabunPSK" pitchFamily="34" charset="-34"/>
                      </a:endParaRPr>
                    </a:p>
                  </a:txBody>
                  <a:tcPr marL="24280" marR="242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36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H SarabunPSK" pitchFamily="34" charset="-34"/>
                        </a:rPr>
                        <a:t>433</a:t>
                      </a:r>
                      <a:endParaRPr lang="en-US" sz="3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Times New Roman"/>
                        <a:cs typeface="TH SarabunPSK" pitchFamily="34" charset="-34"/>
                      </a:endParaRPr>
                    </a:p>
                  </a:txBody>
                  <a:tcPr marL="24280" marR="242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6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H SarabunPSK" pitchFamily="34" charset="-34"/>
                        </a:rPr>
                        <a:t>358</a:t>
                      </a:r>
                      <a:endParaRPr lang="en-US" sz="3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Times New Roman"/>
                        <a:cs typeface="TH SarabunPSK" pitchFamily="34" charset="-34"/>
                      </a:endParaRPr>
                    </a:p>
                  </a:txBody>
                  <a:tcPr marL="24280" marR="242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36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H SarabunPSK" pitchFamily="34" charset="-34"/>
                        </a:rPr>
                        <a:t>10</a:t>
                      </a:r>
                      <a:r>
                        <a:rPr lang="en-US" sz="36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H SarabunPSK" pitchFamily="34" charset="-34"/>
                        </a:rPr>
                        <a:t>,</a:t>
                      </a:r>
                      <a:r>
                        <a:rPr lang="th-TH" sz="36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H SarabunPSK" pitchFamily="34" charset="-34"/>
                        </a:rPr>
                        <a:t>796</a:t>
                      </a:r>
                      <a:endParaRPr lang="en-US" sz="3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Times New Roman"/>
                        <a:cs typeface="TH SarabunPSK" pitchFamily="34" charset="-34"/>
                      </a:endParaRPr>
                    </a:p>
                  </a:txBody>
                  <a:tcPr marL="24280" marR="242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6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H SarabunPSK" pitchFamily="34" charset="-34"/>
                        </a:rPr>
                        <a:t>6,439</a:t>
                      </a:r>
                      <a:endParaRPr lang="en-US" sz="3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Times New Roman"/>
                        <a:cs typeface="TH SarabunPSK" pitchFamily="34" charset="-34"/>
                      </a:endParaRPr>
                    </a:p>
                  </a:txBody>
                  <a:tcPr marL="24280" marR="24280" marT="0" marB="0">
                    <a:noFill/>
                  </a:tcPr>
                </a:tc>
              </a:tr>
              <a:tr h="79375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3600" b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H SarabunPSK" pitchFamily="34" charset="-34"/>
                        </a:rPr>
                        <a:t>3</a:t>
                      </a:r>
                      <a:endParaRPr lang="en-US" sz="36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Times New Roman"/>
                        <a:cs typeface="TH SarabunPSK" pitchFamily="34" charset="-34"/>
                      </a:endParaRPr>
                    </a:p>
                  </a:txBody>
                  <a:tcPr marL="24280" marR="242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3600" b="1" dirty="0" err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H SarabunPSK" pitchFamily="34" charset="-34"/>
                        </a:rPr>
                        <a:t>สพป.</a:t>
                      </a:r>
                      <a:r>
                        <a:rPr lang="th-TH" sz="36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H SarabunPSK" pitchFamily="34" charset="-34"/>
                        </a:rPr>
                        <a:t> เขต 1</a:t>
                      </a:r>
                      <a:endParaRPr lang="en-US" sz="3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Times New Roman"/>
                        <a:cs typeface="TH SarabunPSK" pitchFamily="34" charset="-34"/>
                      </a:endParaRPr>
                    </a:p>
                  </a:txBody>
                  <a:tcPr marL="24280" marR="242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36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H SarabunPSK" pitchFamily="34" charset="-34"/>
                        </a:rPr>
                        <a:t>1</a:t>
                      </a:r>
                      <a:r>
                        <a:rPr lang="en-US" sz="36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H SarabunPSK" pitchFamily="34" charset="-34"/>
                        </a:rPr>
                        <a:t>,</a:t>
                      </a:r>
                      <a:r>
                        <a:rPr lang="th-TH" sz="36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H SarabunPSK" pitchFamily="34" charset="-34"/>
                        </a:rPr>
                        <a:t>288</a:t>
                      </a:r>
                      <a:endParaRPr lang="en-US" sz="3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Times New Roman"/>
                        <a:cs typeface="TH SarabunPSK" pitchFamily="34" charset="-34"/>
                      </a:endParaRPr>
                    </a:p>
                  </a:txBody>
                  <a:tcPr marL="24280" marR="242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6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H SarabunPSK" pitchFamily="34" charset="-34"/>
                        </a:rPr>
                        <a:t>1,539</a:t>
                      </a:r>
                      <a:endParaRPr lang="en-US" sz="3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Times New Roman"/>
                        <a:cs typeface="TH SarabunPSK" pitchFamily="34" charset="-34"/>
                      </a:endParaRPr>
                    </a:p>
                  </a:txBody>
                  <a:tcPr marL="24280" marR="242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3600" b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H SarabunPSK" pitchFamily="34" charset="-34"/>
                        </a:rPr>
                        <a:t>18</a:t>
                      </a:r>
                      <a:r>
                        <a:rPr lang="en-US" sz="3600" b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H SarabunPSK" pitchFamily="34" charset="-34"/>
                        </a:rPr>
                        <a:t>,</a:t>
                      </a:r>
                      <a:r>
                        <a:rPr lang="th-TH" sz="3600" b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H SarabunPSK" pitchFamily="34" charset="-34"/>
                        </a:rPr>
                        <a:t>682</a:t>
                      </a:r>
                      <a:endParaRPr lang="en-US" sz="36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Times New Roman"/>
                        <a:cs typeface="TH SarabunPSK" pitchFamily="34" charset="-34"/>
                      </a:endParaRPr>
                    </a:p>
                  </a:txBody>
                  <a:tcPr marL="24280" marR="242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6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H SarabunPSK" pitchFamily="34" charset="-34"/>
                        </a:rPr>
                        <a:t>25,382</a:t>
                      </a:r>
                      <a:endParaRPr lang="en-US" sz="3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Times New Roman"/>
                        <a:cs typeface="TH SarabunPSK" pitchFamily="34" charset="-34"/>
                      </a:endParaRPr>
                    </a:p>
                  </a:txBody>
                  <a:tcPr marL="24280" marR="24280" marT="0" marB="0">
                    <a:noFill/>
                  </a:tcPr>
                </a:tc>
              </a:tr>
              <a:tr h="79375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3600" b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H SarabunPSK" pitchFamily="34" charset="-34"/>
                        </a:rPr>
                        <a:t>4</a:t>
                      </a:r>
                      <a:endParaRPr lang="en-US" sz="36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Times New Roman"/>
                        <a:cs typeface="TH SarabunPSK" pitchFamily="34" charset="-34"/>
                      </a:endParaRPr>
                    </a:p>
                  </a:txBody>
                  <a:tcPr marL="24280" marR="242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3600" b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H SarabunPSK" pitchFamily="34" charset="-34"/>
                        </a:rPr>
                        <a:t>สพป. เขต</a:t>
                      </a:r>
                      <a:r>
                        <a:rPr lang="en-US" sz="3600" b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H SarabunPSK" pitchFamily="34" charset="-34"/>
                        </a:rPr>
                        <a:t> 2</a:t>
                      </a:r>
                      <a:endParaRPr lang="en-US" sz="36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Times New Roman"/>
                        <a:cs typeface="TH SarabunPSK" pitchFamily="34" charset="-34"/>
                      </a:endParaRPr>
                    </a:p>
                  </a:txBody>
                  <a:tcPr marL="24280" marR="242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3600" b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H SarabunPSK" pitchFamily="34" charset="-34"/>
                        </a:rPr>
                        <a:t>1</a:t>
                      </a:r>
                      <a:r>
                        <a:rPr lang="en-US" sz="3600" b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H SarabunPSK" pitchFamily="34" charset="-34"/>
                        </a:rPr>
                        <a:t>,</a:t>
                      </a:r>
                      <a:r>
                        <a:rPr lang="th-TH" sz="3600" b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H SarabunPSK" pitchFamily="34" charset="-34"/>
                        </a:rPr>
                        <a:t>349</a:t>
                      </a:r>
                      <a:endParaRPr lang="en-US" sz="36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Times New Roman"/>
                        <a:cs typeface="TH SarabunPSK" pitchFamily="34" charset="-34"/>
                      </a:endParaRPr>
                    </a:p>
                  </a:txBody>
                  <a:tcPr marL="24280" marR="242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6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H SarabunPSK" pitchFamily="34" charset="-34"/>
                        </a:rPr>
                        <a:t>164</a:t>
                      </a:r>
                      <a:endParaRPr lang="en-US" sz="3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Times New Roman"/>
                        <a:cs typeface="TH SarabunPSK" pitchFamily="34" charset="-34"/>
                      </a:endParaRPr>
                    </a:p>
                  </a:txBody>
                  <a:tcPr marL="24280" marR="242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600" b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H SarabunPSK" pitchFamily="34" charset="-34"/>
                        </a:rPr>
                        <a:t>16,907</a:t>
                      </a:r>
                      <a:endParaRPr lang="en-US" sz="36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Times New Roman"/>
                        <a:cs typeface="TH SarabunPSK" pitchFamily="34" charset="-34"/>
                      </a:endParaRPr>
                    </a:p>
                  </a:txBody>
                  <a:tcPr marL="24280" marR="242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6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H SarabunPSK" pitchFamily="34" charset="-34"/>
                        </a:rPr>
                        <a:t>4,821</a:t>
                      </a:r>
                      <a:endParaRPr lang="en-US" sz="3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Times New Roman"/>
                        <a:cs typeface="TH SarabunPSK" pitchFamily="34" charset="-34"/>
                      </a:endParaRPr>
                    </a:p>
                  </a:txBody>
                  <a:tcPr marL="24280" marR="24280" marT="0" marB="0">
                    <a:noFill/>
                  </a:tcPr>
                </a:tc>
              </a:tr>
              <a:tr h="79375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3600" b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H SarabunPSK" pitchFamily="34" charset="-34"/>
                        </a:rPr>
                        <a:t>5</a:t>
                      </a:r>
                      <a:endParaRPr lang="en-US" sz="36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Times New Roman"/>
                        <a:cs typeface="TH SarabunPSK" pitchFamily="34" charset="-34"/>
                      </a:endParaRPr>
                    </a:p>
                  </a:txBody>
                  <a:tcPr marL="24280" marR="242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3600" b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H SarabunPSK" pitchFamily="34" charset="-34"/>
                        </a:rPr>
                        <a:t>สพป. เขต 3</a:t>
                      </a:r>
                      <a:endParaRPr lang="en-US" sz="36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Times New Roman"/>
                        <a:cs typeface="TH SarabunPSK" pitchFamily="34" charset="-34"/>
                      </a:endParaRPr>
                    </a:p>
                  </a:txBody>
                  <a:tcPr marL="24280" marR="242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3600" b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H SarabunPSK" pitchFamily="34" charset="-34"/>
                        </a:rPr>
                        <a:t>646</a:t>
                      </a:r>
                      <a:endParaRPr lang="en-US" sz="36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Times New Roman"/>
                        <a:cs typeface="TH SarabunPSK" pitchFamily="34" charset="-34"/>
                      </a:endParaRPr>
                    </a:p>
                  </a:txBody>
                  <a:tcPr marL="24280" marR="242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6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H SarabunPSK" pitchFamily="34" charset="-34"/>
                        </a:rPr>
                        <a:t>14</a:t>
                      </a:r>
                      <a:endParaRPr lang="en-US" sz="3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Times New Roman"/>
                        <a:cs typeface="TH SarabunPSK" pitchFamily="34" charset="-34"/>
                      </a:endParaRPr>
                    </a:p>
                  </a:txBody>
                  <a:tcPr marL="24280" marR="242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6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H SarabunPSK" pitchFamily="34" charset="-34"/>
                        </a:rPr>
                        <a:t>8,762</a:t>
                      </a:r>
                      <a:endParaRPr lang="en-US" sz="3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Times New Roman"/>
                        <a:cs typeface="TH SarabunPSK" pitchFamily="34" charset="-34"/>
                      </a:endParaRPr>
                    </a:p>
                  </a:txBody>
                  <a:tcPr marL="24280" marR="242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6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H SarabunPSK" pitchFamily="34" charset="-34"/>
                        </a:rPr>
                        <a:t>323</a:t>
                      </a:r>
                      <a:endParaRPr lang="en-US" sz="3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Times New Roman"/>
                        <a:cs typeface="TH SarabunPSK" pitchFamily="34" charset="-34"/>
                      </a:endParaRPr>
                    </a:p>
                  </a:txBody>
                  <a:tcPr marL="24280" marR="24280" marT="0" marB="0">
                    <a:noFill/>
                  </a:tcPr>
                </a:tc>
              </a:tr>
              <a:tr h="79375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3600" b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H SarabunPSK" pitchFamily="34" charset="-34"/>
                        </a:rPr>
                        <a:t>6</a:t>
                      </a:r>
                      <a:endParaRPr lang="en-US" sz="36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Times New Roman"/>
                        <a:cs typeface="TH SarabunPSK" pitchFamily="34" charset="-34"/>
                      </a:endParaRPr>
                    </a:p>
                  </a:txBody>
                  <a:tcPr marL="24280" marR="242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3600" b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H SarabunPSK" pitchFamily="34" charset="-34"/>
                        </a:rPr>
                        <a:t>สพม. เขต 35</a:t>
                      </a:r>
                      <a:endParaRPr lang="en-US" sz="36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Times New Roman"/>
                        <a:cs typeface="TH SarabunPSK" pitchFamily="34" charset="-34"/>
                      </a:endParaRPr>
                    </a:p>
                  </a:txBody>
                  <a:tcPr marL="24280" marR="242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3600" b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H SarabunPSK" pitchFamily="34" charset="-34"/>
                        </a:rPr>
                        <a:t>1</a:t>
                      </a:r>
                      <a:r>
                        <a:rPr lang="en-US" sz="3600" b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H SarabunPSK" pitchFamily="34" charset="-34"/>
                        </a:rPr>
                        <a:t>,</a:t>
                      </a:r>
                      <a:r>
                        <a:rPr lang="th-TH" sz="3600" b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H SarabunPSK" pitchFamily="34" charset="-34"/>
                        </a:rPr>
                        <a:t>428</a:t>
                      </a:r>
                      <a:endParaRPr lang="en-US" sz="36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Times New Roman"/>
                        <a:cs typeface="TH SarabunPSK" pitchFamily="34" charset="-34"/>
                      </a:endParaRPr>
                    </a:p>
                  </a:txBody>
                  <a:tcPr marL="24280" marR="242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3600" b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H SarabunPSK" pitchFamily="34" charset="-34"/>
                        </a:rPr>
                        <a:t>-</a:t>
                      </a:r>
                      <a:endParaRPr lang="en-US" sz="36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Times New Roman"/>
                        <a:cs typeface="TH SarabunPSK" pitchFamily="34" charset="-34"/>
                      </a:endParaRPr>
                    </a:p>
                  </a:txBody>
                  <a:tcPr marL="24280" marR="242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6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H SarabunPSK" pitchFamily="34" charset="-34"/>
                        </a:rPr>
                        <a:t>27,681</a:t>
                      </a:r>
                      <a:endParaRPr lang="en-US" sz="3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Times New Roman"/>
                        <a:cs typeface="TH SarabunPSK" pitchFamily="34" charset="-34"/>
                      </a:endParaRPr>
                    </a:p>
                  </a:txBody>
                  <a:tcPr marL="24280" marR="242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3600" b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H SarabunPSK" pitchFamily="34" charset="-34"/>
                        </a:rPr>
                        <a:t>-</a:t>
                      </a:r>
                      <a:endParaRPr lang="en-US" sz="36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Times New Roman"/>
                        <a:cs typeface="TH SarabunPSK" pitchFamily="34" charset="-34"/>
                      </a:endParaRPr>
                    </a:p>
                  </a:txBody>
                  <a:tcPr marL="24280" marR="24280" marT="0" marB="0">
                    <a:noFill/>
                  </a:tcPr>
                </a:tc>
              </a:tr>
              <a:tr h="793756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36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H SarabunPSK" pitchFamily="34" charset="-34"/>
                        </a:rPr>
                        <a:t>รวม</a:t>
                      </a:r>
                      <a:endParaRPr lang="en-US" sz="3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Times New Roman"/>
                        <a:cs typeface="TH SarabunPSK" pitchFamily="34" charset="-34"/>
                      </a:endParaRPr>
                    </a:p>
                  </a:txBody>
                  <a:tcPr marL="24280" marR="24280" marT="0" marB="0"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2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Chakra Petch" pitchFamily="2" charset="-34"/>
                        <a:ea typeface="Times New Roman"/>
                        <a:cs typeface="TH Chakra Petch" pitchFamily="2" charset="-34"/>
                      </a:endParaRPr>
                    </a:p>
                  </a:txBody>
                  <a:tcPr marL="17072" marR="17072" marT="0" marB="0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36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H SarabunPSK" pitchFamily="34" charset="-34"/>
                        </a:rPr>
                        <a:t>5</a:t>
                      </a:r>
                      <a:r>
                        <a:rPr lang="en-US" sz="36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H SarabunPSK" pitchFamily="34" charset="-34"/>
                        </a:rPr>
                        <a:t>,</a:t>
                      </a:r>
                      <a:r>
                        <a:rPr lang="th-TH" sz="36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H SarabunPSK" pitchFamily="34" charset="-34"/>
                        </a:rPr>
                        <a:t>778</a:t>
                      </a:r>
                      <a:endParaRPr lang="en-US" sz="3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Times New Roman"/>
                        <a:cs typeface="TH SarabunPSK" pitchFamily="34" charset="-34"/>
                      </a:endParaRPr>
                    </a:p>
                  </a:txBody>
                  <a:tcPr marL="24280" marR="242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6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H SarabunPSK" pitchFamily="34" charset="-34"/>
                        </a:rPr>
                        <a:t>2189</a:t>
                      </a:r>
                      <a:endParaRPr lang="en-US" sz="3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Times New Roman"/>
                        <a:cs typeface="TH SarabunPSK" pitchFamily="34" charset="-34"/>
                      </a:endParaRPr>
                    </a:p>
                  </a:txBody>
                  <a:tcPr marL="24280" marR="242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6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H SarabunPSK" pitchFamily="34" charset="-34"/>
                        </a:rPr>
                        <a:t>98,382</a:t>
                      </a:r>
                      <a:endParaRPr lang="en-US" sz="3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Times New Roman"/>
                        <a:cs typeface="TH SarabunPSK" pitchFamily="34" charset="-34"/>
                      </a:endParaRPr>
                    </a:p>
                  </a:txBody>
                  <a:tcPr marL="24280" marR="242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6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H SarabunPSK" pitchFamily="34" charset="-34"/>
                        </a:rPr>
                        <a:t>37,975</a:t>
                      </a:r>
                      <a:endParaRPr lang="en-US" sz="3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Times New Roman"/>
                        <a:cs typeface="TH SarabunPSK" pitchFamily="34" charset="-34"/>
                      </a:endParaRPr>
                    </a:p>
                  </a:txBody>
                  <a:tcPr marL="24280" marR="24280" marT="0" marB="0"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sp>
        <p:nvSpPr>
          <p:cNvPr id="5124" name="Rectangle 4"/>
          <p:cNvSpPr>
            <a:spLocks noChangeArrowheads="1"/>
          </p:cNvSpPr>
          <p:nvPr/>
        </p:nvSpPr>
        <p:spPr bwMode="auto">
          <a:xfrm>
            <a:off x="358732" y="8897094"/>
            <a:ext cx="6993642" cy="685314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  <a:effectLst/>
        </p:spPr>
        <p:txBody>
          <a:bodyPr wrap="none" lIns="130046" tIns="65023" rIns="130046" bIns="65023" anchor="ctr">
            <a:spAutoFit/>
          </a:bodyPr>
          <a:lstStyle/>
          <a:p>
            <a:pPr>
              <a:defRPr/>
            </a:pPr>
            <a:r>
              <a:rPr lang="th-TH" altLang="zh-CN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Chakra Petch" pitchFamily="2" charset="-34"/>
                <a:cs typeface="TH Chakra Petch" pitchFamily="2" charset="-34"/>
              </a:rPr>
              <a:t>หมายเหตุ</a:t>
            </a:r>
            <a:r>
              <a:rPr lang="en-US" altLang="zh-CN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Chakra Petch" pitchFamily="2" charset="-34"/>
                <a:cs typeface="TH Chakra Petch" pitchFamily="2" charset="-34"/>
              </a:rPr>
              <a:t> : </a:t>
            </a:r>
            <a:r>
              <a:rPr lang="th-TH" altLang="zh-CN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Chakra Petch" pitchFamily="2" charset="-34"/>
                <a:cs typeface="TH Chakra Petch" pitchFamily="2" charset="-34"/>
              </a:rPr>
              <a:t>จำนวนนักเรียนที่จบ ม.</a:t>
            </a:r>
            <a:r>
              <a:rPr lang="en-US" altLang="zh-CN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Chakra Petch" pitchFamily="2" charset="-34"/>
                <a:cs typeface="TH Chakra Petch" pitchFamily="2" charset="-34"/>
              </a:rPr>
              <a:t>6 = 7,160 </a:t>
            </a:r>
            <a:r>
              <a:rPr lang="th-TH" altLang="zh-CN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Chakra Petch" pitchFamily="2" charset="-34"/>
                <a:cs typeface="TH Chakra Petch" pitchFamily="2" charset="-34"/>
              </a:rPr>
              <a:t>คน/ปี</a:t>
            </a:r>
            <a:endParaRPr lang="th-TH" altLang="zh-CN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Chakra Petch" pitchFamily="2" charset="-34"/>
              <a:cs typeface="TH Chakra Petch" pitchFamily="2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CustomShape 1"/>
          <p:cNvSpPr/>
          <p:nvPr/>
        </p:nvSpPr>
        <p:spPr>
          <a:xfrm>
            <a:off x="762120" y="492840"/>
            <a:ext cx="11480400" cy="1523520"/>
          </a:xfrm>
          <a:prstGeom prst="rect">
            <a:avLst/>
          </a:prstGeom>
          <a:blipFill>
            <a:blip r:embed="rId3" cstate="print"/>
            <a:tile/>
          </a:blipFill>
          <a:ln w="12600">
            <a:noFill/>
          </a:ln>
          <a:effectLst>
            <a:outerShdw blurRad="50800" dist="12700" rotWithShape="0">
              <a:srgbClr val="000000">
                <a:alpha val="60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79" name="TextShape 2"/>
          <p:cNvSpPr txBox="1"/>
          <p:nvPr/>
        </p:nvSpPr>
        <p:spPr>
          <a:xfrm>
            <a:off x="762120" y="380880"/>
            <a:ext cx="11480400" cy="1523520"/>
          </a:xfrm>
          <a:prstGeom prst="rect">
            <a:avLst/>
          </a:prstGeom>
          <a:noFill/>
          <a:ln w="9360">
            <a:noFill/>
          </a:ln>
        </p:spPr>
        <p:txBody>
          <a:bodyPr lIns="0" tIns="0" rIns="0" bIns="0" anchor="ctr"/>
          <a:lstStyle/>
          <a:p>
            <a:pPr algn="ctr">
              <a:lnSpc>
                <a:spcPct val="100000"/>
              </a:lnSpc>
            </a:pPr>
            <a:r>
              <a:rPr lang="en-US" sz="6600" b="1" strike="noStrike" dirty="0" err="1">
                <a:solidFill>
                  <a:srgbClr val="BEA56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Tahoma"/>
                <a:cs typeface="TH SarabunPSK" pitchFamily="34" charset="-34"/>
              </a:rPr>
              <a:t>ปรัชญา</a:t>
            </a:r>
            <a:endParaRPr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80" name="CustomShape 3"/>
          <p:cNvSpPr/>
          <p:nvPr/>
        </p:nvSpPr>
        <p:spPr>
          <a:xfrm>
            <a:off x="1317824" y="6630408"/>
            <a:ext cx="11223360" cy="1918800"/>
          </a:xfrm>
          <a:prstGeom prst="rect">
            <a:avLst/>
          </a:prstGeom>
          <a:noFill/>
          <a:ln w="9360">
            <a:noFill/>
          </a:ln>
          <a:effectLst>
            <a:outerShdw dist="17961" dir="2700000" algn="ctr" rotWithShape="0">
              <a:schemeClr val="tx1"/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4800" b="1" strike="noStrike" dirty="0">
                <a:solidFill>
                  <a:srgbClr val="14161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Baskerville"/>
                <a:cs typeface="TH SarabunPSK" pitchFamily="34" charset="-34"/>
              </a:rPr>
              <a:t>     </a:t>
            </a:r>
            <a:r>
              <a:rPr lang="en-US" sz="4800" b="1" strike="noStrike" dirty="0" err="1">
                <a:solidFill>
                  <a:srgbClr val="14161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Baskerville"/>
                <a:cs typeface="TH SarabunPSK" pitchFamily="34" charset="-34"/>
              </a:rPr>
              <a:t>มหาวิทยาลัยราชภัฏลำปาง</a:t>
            </a:r>
            <a:r>
              <a:rPr lang="en-US" sz="4800" b="1" strike="noStrike" dirty="0">
                <a:solidFill>
                  <a:srgbClr val="14161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Baskerville"/>
                <a:cs typeface="TH SarabunPSK" pitchFamily="34" charset="-34"/>
              </a:rPr>
              <a:t> </a:t>
            </a:r>
            <a:r>
              <a:rPr lang="en-US" sz="4800" b="1" strike="noStrike" dirty="0" err="1">
                <a:solidFill>
                  <a:srgbClr val="14161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Baskerville"/>
                <a:cs typeface="TH SarabunPSK" pitchFamily="34" charset="-34"/>
              </a:rPr>
              <a:t>จะเป็นมหาวิทยาลัยที่เน้นภารกิจที่เชื่อมโยงเป็นระบบ</a:t>
            </a:r>
            <a:r>
              <a:rPr lang="en-US" sz="4800" b="1" strike="noStrike" dirty="0">
                <a:solidFill>
                  <a:srgbClr val="14161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Baskerville"/>
                <a:cs typeface="TH SarabunPSK" pitchFamily="34" charset="-34"/>
              </a:rPr>
              <a:t> </a:t>
            </a:r>
            <a:r>
              <a:rPr lang="en-US" sz="4800" b="1" strike="noStrike" dirty="0" err="1">
                <a:solidFill>
                  <a:srgbClr val="14161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Baskerville"/>
                <a:cs typeface="TH SarabunPSK" pitchFamily="34" charset="-34"/>
              </a:rPr>
              <a:t>เพื่อผลิตบัณฑิต</a:t>
            </a:r>
            <a:r>
              <a:rPr lang="en-US" sz="4800" b="1" strike="noStrike" dirty="0">
                <a:solidFill>
                  <a:srgbClr val="14161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Baskerville"/>
                <a:cs typeface="TH SarabunPSK" pitchFamily="34" charset="-34"/>
              </a:rPr>
              <a:t> </a:t>
            </a:r>
            <a:r>
              <a:rPr lang="en-US" sz="4800" b="1" strike="noStrike" dirty="0" err="1">
                <a:solidFill>
                  <a:srgbClr val="14161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Baskerville"/>
                <a:cs typeface="TH SarabunPSK" pitchFamily="34" charset="-34"/>
              </a:rPr>
              <a:t>บริการวิชาการ</a:t>
            </a:r>
            <a:r>
              <a:rPr lang="en-US" sz="4800" b="1" strike="noStrike" dirty="0">
                <a:solidFill>
                  <a:srgbClr val="14161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Baskerville"/>
                <a:cs typeface="TH SarabunPSK" pitchFamily="34" charset="-34"/>
              </a:rPr>
              <a:t> </a:t>
            </a:r>
            <a:r>
              <a:rPr lang="en-US" sz="4800" b="1" strike="noStrike" dirty="0" err="1">
                <a:solidFill>
                  <a:srgbClr val="14161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Baskerville"/>
                <a:cs typeface="TH SarabunPSK" pitchFamily="34" charset="-34"/>
              </a:rPr>
              <a:t>และทำนุบำรุงศิลปวัฒนธรรมไปยังท้องถิ่นอย่างทรงประสิทธิภาพ</a:t>
            </a:r>
            <a:endParaRPr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81" name="CustomShape 4"/>
          <p:cNvSpPr/>
          <p:nvPr/>
        </p:nvSpPr>
        <p:spPr>
          <a:xfrm>
            <a:off x="762120" y="4763160"/>
            <a:ext cx="11480400" cy="1523520"/>
          </a:xfrm>
          <a:prstGeom prst="rect">
            <a:avLst/>
          </a:prstGeom>
          <a:blipFill>
            <a:blip r:embed="rId3" cstate="print"/>
            <a:tile/>
          </a:blipFill>
          <a:ln w="12600">
            <a:noFill/>
          </a:ln>
          <a:effectLst>
            <a:outerShdw blurRad="50800" dist="12700" rotWithShape="0">
              <a:srgbClr val="000000">
                <a:alpha val="60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82" name="CustomShape 5"/>
          <p:cNvSpPr/>
          <p:nvPr/>
        </p:nvSpPr>
        <p:spPr>
          <a:xfrm>
            <a:off x="762120" y="4763160"/>
            <a:ext cx="11480400" cy="152352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/>
          <a:lstStyle/>
          <a:p>
            <a:pPr algn="ctr">
              <a:lnSpc>
                <a:spcPct val="100000"/>
              </a:lnSpc>
            </a:pPr>
            <a:r>
              <a:rPr lang="en-US" sz="6600" b="1" strike="noStrike" dirty="0" err="1">
                <a:solidFill>
                  <a:srgbClr val="BEA56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Tahoma"/>
                <a:cs typeface="TH SarabunPSK" pitchFamily="34" charset="-34"/>
              </a:rPr>
              <a:t>วิสัยทัศน์</a:t>
            </a:r>
            <a:endParaRPr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83" name="CustomShape 6"/>
          <p:cNvSpPr/>
          <p:nvPr/>
        </p:nvSpPr>
        <p:spPr>
          <a:xfrm>
            <a:off x="2563920" y="2500560"/>
            <a:ext cx="8026560" cy="699840"/>
          </a:xfrm>
          <a:prstGeom prst="rect">
            <a:avLst/>
          </a:prstGeom>
          <a:noFill/>
          <a:ln w="9360">
            <a:noFill/>
          </a:ln>
          <a:effectLst>
            <a:outerShdw dist="17961" dir="2700000" algn="ctr" rotWithShape="0">
              <a:schemeClr val="tx1"/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en-US" sz="5400" b="1" strike="noStrike" dirty="0" err="1">
                <a:solidFill>
                  <a:srgbClr val="14161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Baskerville"/>
                <a:cs typeface="TH SarabunPSK" pitchFamily="34" charset="-34"/>
              </a:rPr>
              <a:t>มหาวิทยาลัยเพื่อการพัฒนาท้องถิ่น</a:t>
            </a:r>
            <a:endParaRPr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</p:spTree>
  </p:cSld>
  <p:clrMapOvr>
    <a:masterClrMapping/>
  </p:clrMapOvr>
  <p:transition spd="med">
    <p:randomBar dir="vert"/>
  </p:transition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762000" y="492966"/>
            <a:ext cx="11480800" cy="1524000"/>
          </a:xfrm>
          <a:prstGeom prst="rect">
            <a:avLst/>
          </a:prstGeom>
          <a:blipFill rotWithShape="1">
            <a:blip r:embed="rId3" cstate="print"/>
            <a:srcRect/>
            <a:tile tx="0" ty="0" sx="100000" sy="100000" flip="none" algn="tl"/>
          </a:blipFill>
          <a:ln w="12700" cap="flat">
            <a:noFill/>
            <a:miter lim="400000"/>
          </a:ln>
          <a:effectLst>
            <a:outerShdw blurRad="50800" dist="12700" rotWithShape="0">
              <a:srgbClr val="000000">
                <a:alpha val="60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th-TH" sz="3200" b="0" i="0" u="none" strike="noStrike" cap="none" spc="0" normalizeH="0" baseline="0">
              <a:ln>
                <a:noFill/>
              </a:ln>
              <a:solidFill>
                <a:srgbClr val="F2EBDB"/>
              </a:solidFill>
              <a:effectLst/>
              <a:uFillTx/>
              <a:latin typeface="+mn-lt"/>
              <a:ea typeface="+mn-ea"/>
              <a:cs typeface="+mn-cs"/>
              <a:sym typeface="Baskerville"/>
            </a:endParaRPr>
          </a:p>
        </p:txBody>
      </p:sp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868499" y="3153747"/>
          <a:ext cx="10954141" cy="32918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365508"/>
                <a:gridCol w="1554072"/>
                <a:gridCol w="1542810"/>
                <a:gridCol w="1599118"/>
                <a:gridCol w="1432698"/>
                <a:gridCol w="1459935"/>
              </a:tblGrid>
              <a:tr h="451944">
                <a:tc>
                  <a:txBody>
                    <a:bodyPr/>
                    <a:lstStyle/>
                    <a:p>
                      <a:pPr marL="0" marR="0" indent="0" algn="ctr" defTabSz="5842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b="1" dirty="0" smtClean="0">
                          <a:solidFill>
                            <a:schemeClr val="tx1">
                              <a:lumMod val="20000"/>
                              <a:lumOff val="80000"/>
                            </a:schemeClr>
                          </a:solidFill>
                        </a:rPr>
                        <a:t>สาขาวิชา</a:t>
                      </a:r>
                    </a:p>
                  </a:txBody>
                  <a:tcPr anchor="ctr">
                    <a:solidFill>
                      <a:schemeClr val="bg2">
                        <a:lumMod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h-TH" b="1" dirty="0" smtClean="0">
                          <a:solidFill>
                            <a:schemeClr val="tx1">
                              <a:lumMod val="20000"/>
                              <a:lumOff val="80000"/>
                            </a:schemeClr>
                          </a:solidFill>
                        </a:rPr>
                        <a:t>พ.ศ.</a:t>
                      </a:r>
                      <a:r>
                        <a:rPr lang="th-TH" b="1" baseline="0" dirty="0" smtClean="0">
                          <a:solidFill>
                            <a:schemeClr val="tx1">
                              <a:lumMod val="20000"/>
                              <a:lumOff val="80000"/>
                            </a:schemeClr>
                          </a:solidFill>
                        </a:rPr>
                        <a:t> </a:t>
                      </a:r>
                      <a:r>
                        <a:rPr lang="th-TH" b="1" dirty="0" smtClean="0">
                          <a:solidFill>
                            <a:schemeClr val="tx1">
                              <a:lumMod val="20000"/>
                              <a:lumOff val="80000"/>
                            </a:schemeClr>
                          </a:solidFill>
                        </a:rPr>
                        <a:t>2555</a:t>
                      </a:r>
                      <a:endParaRPr lang="th-TH" b="1" dirty="0">
                        <a:solidFill>
                          <a:schemeClr val="tx1">
                            <a:lumMod val="20000"/>
                            <a:lumOff val="8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chemeClr val="bg2">
                        <a:lumMod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5842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b="1" dirty="0" smtClean="0">
                          <a:solidFill>
                            <a:schemeClr val="tx1">
                              <a:lumMod val="20000"/>
                              <a:lumOff val="80000"/>
                            </a:schemeClr>
                          </a:solidFill>
                        </a:rPr>
                        <a:t>พ.ศ. 2556</a:t>
                      </a:r>
                    </a:p>
                  </a:txBody>
                  <a:tcPr anchor="ctr">
                    <a:solidFill>
                      <a:schemeClr val="bg2">
                        <a:lumMod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5842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b="1" dirty="0" smtClean="0">
                          <a:solidFill>
                            <a:schemeClr val="tx1">
                              <a:lumMod val="20000"/>
                              <a:lumOff val="80000"/>
                            </a:schemeClr>
                          </a:solidFill>
                        </a:rPr>
                        <a:t>พ.ศ. 2557</a:t>
                      </a:r>
                    </a:p>
                  </a:txBody>
                  <a:tcPr anchor="ctr">
                    <a:solidFill>
                      <a:schemeClr val="bg2">
                        <a:lumMod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5842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b="1" dirty="0" smtClean="0">
                          <a:solidFill>
                            <a:schemeClr val="tx1">
                              <a:lumMod val="20000"/>
                              <a:lumOff val="80000"/>
                            </a:schemeClr>
                          </a:solidFill>
                        </a:rPr>
                        <a:t>พ.ศ. 2558</a:t>
                      </a:r>
                    </a:p>
                  </a:txBody>
                  <a:tcPr anchor="ctr">
                    <a:solidFill>
                      <a:schemeClr val="bg2">
                        <a:lumMod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5842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b="1" dirty="0" smtClean="0">
                          <a:solidFill>
                            <a:srgbClr val="FF0000"/>
                          </a:solidFill>
                        </a:rPr>
                        <a:t>พ.ศ.</a:t>
                      </a:r>
                      <a:r>
                        <a:rPr lang="en-US" b="1" dirty="0" smtClean="0">
                          <a:solidFill>
                            <a:srgbClr val="FF0000"/>
                          </a:solidFill>
                        </a:rPr>
                        <a:t>2559</a:t>
                      </a:r>
                      <a:endParaRPr lang="th-TH" b="1" dirty="0" smtClean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solidFill>
                      <a:schemeClr val="bg2">
                        <a:lumMod val="10000"/>
                      </a:schemeClr>
                    </a:solidFill>
                  </a:tcPr>
                </a:tc>
              </a:tr>
              <a:tr h="451944">
                <a:tc>
                  <a:txBody>
                    <a:bodyPr/>
                    <a:lstStyle/>
                    <a:p>
                      <a:pPr marL="0" marR="0" indent="0" algn="l" defTabSz="5842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วิทยาการคอมพิวเตอร์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/</a:t>
                      </a:r>
                      <a:endParaRPr lang="th-TH" dirty="0">
                        <a:solidFill>
                          <a:schemeClr val="bg2">
                            <a:lumMod val="10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/</a:t>
                      </a:r>
                      <a:endParaRPr lang="th-TH" dirty="0">
                        <a:solidFill>
                          <a:schemeClr val="bg2">
                            <a:lumMod val="10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9</a:t>
                      </a:r>
                      <a:endParaRPr lang="th-TH" dirty="0">
                        <a:solidFill>
                          <a:schemeClr val="bg2">
                            <a:lumMod val="10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/</a:t>
                      </a:r>
                      <a:endParaRPr lang="th-TH" dirty="0">
                        <a:solidFill>
                          <a:schemeClr val="bg2">
                            <a:lumMod val="10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rgbClr val="FF0000"/>
                          </a:solidFill>
                        </a:rPr>
                        <a:t>/</a:t>
                      </a:r>
                      <a:endParaRPr lang="th-TH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</a:tr>
              <a:tr h="451944">
                <a:tc>
                  <a:txBody>
                    <a:bodyPr/>
                    <a:lstStyle/>
                    <a:p>
                      <a:pPr marL="0" marR="0" indent="0" algn="l" defTabSz="5842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เศรษฐศาสตร์ธุรกิจ</a:t>
                      </a:r>
                    </a:p>
                  </a:txBody>
                  <a:tcPr anchor="ctr">
                    <a:solidFill>
                      <a:schemeClr val="tx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-</a:t>
                      </a:r>
                      <a:endParaRPr lang="th-TH" dirty="0">
                        <a:solidFill>
                          <a:schemeClr val="bg2">
                            <a:lumMod val="1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chemeClr val="tx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-</a:t>
                      </a:r>
                      <a:endParaRPr lang="th-TH" dirty="0">
                        <a:solidFill>
                          <a:schemeClr val="bg2">
                            <a:lumMod val="1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chemeClr val="tx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0</a:t>
                      </a:r>
                      <a:endParaRPr lang="th-TH" dirty="0">
                        <a:solidFill>
                          <a:schemeClr val="bg2">
                            <a:lumMod val="1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chemeClr val="tx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/</a:t>
                      </a:r>
                      <a:endParaRPr lang="th-TH" dirty="0">
                        <a:solidFill>
                          <a:schemeClr val="bg2">
                            <a:lumMod val="1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chemeClr val="tx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th-TH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solidFill>
                      <a:schemeClr val="tx1">
                        <a:lumMod val="40000"/>
                        <a:lumOff val="60000"/>
                      </a:schemeClr>
                    </a:solidFill>
                  </a:tcPr>
                </a:tc>
              </a:tr>
              <a:tr h="512157">
                <a:tc>
                  <a:txBody>
                    <a:bodyPr/>
                    <a:lstStyle/>
                    <a:p>
                      <a:pPr marL="0" marR="0" indent="0" algn="l" defTabSz="5842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การจัดการธุรกิจอิเล็กทรอนิกส์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-</a:t>
                      </a:r>
                      <a:endParaRPr lang="th-TH" dirty="0">
                        <a:solidFill>
                          <a:schemeClr val="bg2">
                            <a:lumMod val="10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-</a:t>
                      </a:r>
                      <a:endParaRPr lang="th-TH" dirty="0">
                        <a:solidFill>
                          <a:schemeClr val="bg2">
                            <a:lumMod val="10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7</a:t>
                      </a:r>
                      <a:endParaRPr lang="th-TH" dirty="0">
                        <a:solidFill>
                          <a:schemeClr val="bg2">
                            <a:lumMod val="10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/</a:t>
                      </a:r>
                      <a:endParaRPr lang="th-TH" dirty="0">
                        <a:solidFill>
                          <a:schemeClr val="bg2">
                            <a:lumMod val="10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rgbClr val="FF0000"/>
                          </a:solidFill>
                        </a:rPr>
                        <a:t>0</a:t>
                      </a:r>
                      <a:endParaRPr lang="th-TH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</a:tr>
              <a:tr h="451944">
                <a:tc>
                  <a:txBody>
                    <a:bodyPr/>
                    <a:lstStyle/>
                    <a:p>
                      <a:pPr marL="0" marR="0" indent="0" algn="l" defTabSz="5842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เทคโนโลยีไฟฟ้า</a:t>
                      </a:r>
                    </a:p>
                  </a:txBody>
                  <a:tcPr anchor="ctr">
                    <a:solidFill>
                      <a:schemeClr val="tx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-</a:t>
                      </a:r>
                      <a:endParaRPr lang="th-TH" dirty="0">
                        <a:solidFill>
                          <a:schemeClr val="bg2">
                            <a:lumMod val="1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chemeClr val="tx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-</a:t>
                      </a:r>
                      <a:endParaRPr lang="th-TH" dirty="0">
                        <a:solidFill>
                          <a:schemeClr val="bg2">
                            <a:lumMod val="1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chemeClr val="tx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7</a:t>
                      </a:r>
                      <a:endParaRPr lang="th-TH" dirty="0">
                        <a:solidFill>
                          <a:schemeClr val="bg2">
                            <a:lumMod val="1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chemeClr val="tx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/</a:t>
                      </a:r>
                      <a:endParaRPr lang="th-TH" dirty="0">
                        <a:solidFill>
                          <a:schemeClr val="bg2">
                            <a:lumMod val="1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chemeClr val="tx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rgbClr val="FF0000"/>
                          </a:solidFill>
                        </a:rPr>
                        <a:t>6</a:t>
                      </a:r>
                      <a:endParaRPr lang="th-TH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solidFill>
                      <a:schemeClr val="tx1">
                        <a:lumMod val="40000"/>
                        <a:lumOff val="60000"/>
                      </a:schemeClr>
                    </a:solidFill>
                  </a:tcPr>
                </a:tc>
              </a:tr>
              <a:tr h="501644">
                <a:tc>
                  <a:txBody>
                    <a:bodyPr/>
                    <a:lstStyle/>
                    <a:p>
                      <a:pPr marL="0" marR="0" indent="0" algn="l" defTabSz="5842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มาตรวิทยาและระบบคุณภาพ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-</a:t>
                      </a:r>
                      <a:endParaRPr lang="th-TH" dirty="0">
                        <a:solidFill>
                          <a:schemeClr val="bg2">
                            <a:lumMod val="10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-</a:t>
                      </a:r>
                      <a:endParaRPr lang="th-TH" dirty="0">
                        <a:solidFill>
                          <a:schemeClr val="bg2">
                            <a:lumMod val="10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2</a:t>
                      </a:r>
                      <a:endParaRPr lang="th-TH" dirty="0">
                        <a:solidFill>
                          <a:schemeClr val="bg2">
                            <a:lumMod val="10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8</a:t>
                      </a:r>
                      <a:endParaRPr lang="th-TH" dirty="0">
                        <a:solidFill>
                          <a:schemeClr val="bg2">
                            <a:lumMod val="10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rgbClr val="FF0000"/>
                          </a:solidFill>
                        </a:rPr>
                        <a:t>0</a:t>
                      </a:r>
                      <a:endParaRPr lang="th-TH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</a:tr>
              <a:tr h="470263">
                <a:tc>
                  <a:txBody>
                    <a:bodyPr/>
                    <a:lstStyle/>
                    <a:p>
                      <a:pPr algn="l"/>
                      <a:r>
                        <a:rPr lang="th-TH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เทคโนโลยีอิเล็กทรอนิกส์</a:t>
                      </a:r>
                      <a:endParaRPr lang="th-TH" dirty="0">
                        <a:solidFill>
                          <a:schemeClr val="bg2">
                            <a:lumMod val="1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chemeClr val="tx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/</a:t>
                      </a:r>
                      <a:endParaRPr lang="th-TH" dirty="0">
                        <a:solidFill>
                          <a:schemeClr val="bg2">
                            <a:lumMod val="1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chemeClr val="tx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/</a:t>
                      </a:r>
                      <a:endParaRPr lang="th-TH" dirty="0">
                        <a:solidFill>
                          <a:schemeClr val="bg2">
                            <a:lumMod val="1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chemeClr val="tx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/</a:t>
                      </a:r>
                      <a:endParaRPr lang="th-TH" dirty="0">
                        <a:solidFill>
                          <a:schemeClr val="bg2">
                            <a:lumMod val="1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chemeClr val="tx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0</a:t>
                      </a:r>
                      <a:endParaRPr lang="th-TH" dirty="0" smtClean="0">
                        <a:solidFill>
                          <a:schemeClr val="bg2">
                            <a:lumMod val="1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chemeClr val="tx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rgbClr val="FF0000"/>
                          </a:solidFill>
                        </a:rPr>
                        <a:t>0</a:t>
                      </a:r>
                      <a:endParaRPr lang="th-TH" dirty="0" smtClean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solidFill>
                      <a:schemeClr val="tx1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9" name="Rectangle 8"/>
          <p:cNvSpPr/>
          <p:nvPr/>
        </p:nvSpPr>
        <p:spPr>
          <a:xfrm>
            <a:off x="1062425" y="837264"/>
            <a:ext cx="1043587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4800" b="1" dirty="0" smtClean="0">
                <a:solidFill>
                  <a:srgbClr val="BEA56D"/>
                </a:solidFill>
                <a:effectLst>
                  <a:outerShdw blurRad="38100" dist="25400" dir="15900000" rotWithShape="0">
                    <a:srgbClr val="000000">
                      <a:alpha val="90000"/>
                    </a:srgbClr>
                  </a:outerShdw>
                </a:effectLst>
                <a:latin typeface="Microsoft Sans Serif"/>
                <a:cs typeface="Microsoft Sans Serif"/>
              </a:rPr>
              <a:t>สาขาวิชาที่มีนักศึกษาน้อยกว่า </a:t>
            </a:r>
            <a:r>
              <a:rPr lang="en-US" sz="4800" b="1" dirty="0" smtClean="0">
                <a:solidFill>
                  <a:srgbClr val="BEA56D"/>
                </a:solidFill>
                <a:effectLst>
                  <a:outerShdw blurRad="38100" dist="25400" dir="15900000" rotWithShape="0">
                    <a:srgbClr val="000000">
                      <a:alpha val="90000"/>
                    </a:srgbClr>
                  </a:outerShdw>
                </a:effectLst>
                <a:latin typeface="Microsoft Sans Serif"/>
                <a:cs typeface="Microsoft Sans Serif"/>
              </a:rPr>
              <a:t>10 </a:t>
            </a:r>
            <a:r>
              <a:rPr lang="th-TH" sz="4800" b="1" dirty="0" smtClean="0">
                <a:solidFill>
                  <a:srgbClr val="BEA56D"/>
                </a:solidFill>
                <a:effectLst>
                  <a:outerShdw blurRad="38100" dist="25400" dir="15900000" rotWithShape="0">
                    <a:srgbClr val="000000">
                      <a:alpha val="90000"/>
                    </a:srgbClr>
                  </a:outerShdw>
                </a:effectLst>
                <a:latin typeface="Microsoft Sans Serif"/>
                <a:cs typeface="Microsoft Sans Serif"/>
              </a:rPr>
              <a:t>คนต่อชั้นปี</a:t>
            </a:r>
            <a:endParaRPr lang="th-TH" sz="4400" dirty="0"/>
          </a:p>
        </p:txBody>
      </p:sp>
      <p:graphicFrame>
        <p:nvGraphicFramePr>
          <p:cNvPr id="11" name="Table 10"/>
          <p:cNvGraphicFramePr>
            <a:graphicFrameLocks noGrp="1"/>
          </p:cNvGraphicFramePr>
          <p:nvPr/>
        </p:nvGraphicFramePr>
        <p:xfrm>
          <a:off x="878584" y="6445587"/>
          <a:ext cx="10944056" cy="90388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340362"/>
                <a:gridCol w="1567543"/>
                <a:gridCol w="1530220"/>
                <a:gridCol w="1604865"/>
                <a:gridCol w="1436915"/>
                <a:gridCol w="1464151"/>
              </a:tblGrid>
              <a:tr h="451944">
                <a:tc>
                  <a:txBody>
                    <a:bodyPr/>
                    <a:lstStyle/>
                    <a:p>
                      <a:pPr marL="0" marR="0" indent="0" algn="l" defTabSz="5842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เทคโนโลยีเซรามิกส์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5</a:t>
                      </a:r>
                      <a:endParaRPr lang="th-TH" dirty="0">
                        <a:solidFill>
                          <a:schemeClr val="bg2">
                            <a:lumMod val="10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9</a:t>
                      </a:r>
                      <a:endParaRPr lang="th-TH" dirty="0">
                        <a:solidFill>
                          <a:schemeClr val="bg2">
                            <a:lumMod val="10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/</a:t>
                      </a:r>
                      <a:endParaRPr lang="th-TH" dirty="0">
                        <a:solidFill>
                          <a:schemeClr val="bg2">
                            <a:lumMod val="10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/</a:t>
                      </a:r>
                      <a:endParaRPr lang="th-TH" dirty="0">
                        <a:solidFill>
                          <a:schemeClr val="bg2">
                            <a:lumMod val="10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rgbClr val="FF0000"/>
                          </a:solidFill>
                        </a:rPr>
                        <a:t>0</a:t>
                      </a:r>
                      <a:endParaRPr lang="th-TH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</a:tr>
              <a:tr h="451944">
                <a:tc>
                  <a:txBody>
                    <a:bodyPr/>
                    <a:lstStyle/>
                    <a:p>
                      <a:pPr marL="0" marR="0" indent="0" algn="l" defTabSz="5842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วิทยาศาสตร์และเทคโนโลยีอาหาร</a:t>
                      </a:r>
                    </a:p>
                  </a:txBody>
                  <a:tcPr anchor="ctr">
                    <a:solidFill>
                      <a:schemeClr val="tx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/</a:t>
                      </a:r>
                      <a:endParaRPr lang="th-TH" dirty="0">
                        <a:solidFill>
                          <a:schemeClr val="bg2">
                            <a:lumMod val="1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chemeClr val="tx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/</a:t>
                      </a:r>
                      <a:endParaRPr lang="th-TH" dirty="0">
                        <a:solidFill>
                          <a:schemeClr val="bg2">
                            <a:lumMod val="1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chemeClr val="tx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9</a:t>
                      </a:r>
                      <a:endParaRPr lang="th-TH" dirty="0">
                        <a:solidFill>
                          <a:schemeClr val="bg2">
                            <a:lumMod val="1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chemeClr val="tx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/</a:t>
                      </a:r>
                      <a:endParaRPr lang="th-TH" dirty="0">
                        <a:solidFill>
                          <a:schemeClr val="bg2">
                            <a:lumMod val="1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chemeClr val="tx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rgbClr val="FF0000"/>
                          </a:solidFill>
                        </a:rPr>
                        <a:t>6</a:t>
                      </a:r>
                      <a:endParaRPr lang="th-TH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solidFill>
                      <a:schemeClr val="tx1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996998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762000" y="492966"/>
            <a:ext cx="11480800" cy="1524000"/>
          </a:xfrm>
          <a:prstGeom prst="rect">
            <a:avLst/>
          </a:prstGeom>
          <a:blipFill rotWithShape="1">
            <a:blip r:embed="rId3" cstate="print"/>
            <a:srcRect/>
            <a:tile tx="0" ty="0" sx="100000" sy="100000" flip="none" algn="tl"/>
          </a:blipFill>
          <a:ln w="12700" cap="flat">
            <a:noFill/>
            <a:miter lim="400000"/>
          </a:ln>
          <a:effectLst>
            <a:outerShdw blurRad="50800" dist="12700" rotWithShape="0">
              <a:srgbClr val="000000">
                <a:alpha val="60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th-TH" sz="3200" b="0" i="0" u="none" strike="noStrike" cap="none" spc="0" normalizeH="0" baseline="0">
              <a:ln>
                <a:noFill/>
              </a:ln>
              <a:solidFill>
                <a:srgbClr val="F2EBDB"/>
              </a:solidFill>
              <a:effectLst/>
              <a:uFillTx/>
              <a:latin typeface="+mn-lt"/>
              <a:ea typeface="+mn-ea"/>
              <a:cs typeface="+mn-cs"/>
              <a:sym typeface="Baskerville"/>
            </a:endParaRPr>
          </a:p>
        </p:txBody>
      </p:sp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762000" y="2705878"/>
          <a:ext cx="11480800" cy="390637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970245"/>
                <a:gridCol w="8510555"/>
              </a:tblGrid>
              <a:tr h="529061">
                <a:tc>
                  <a:txBody>
                    <a:bodyPr/>
                    <a:lstStyle/>
                    <a:p>
                      <a:pPr marL="0" marR="0" indent="0" algn="ctr" defTabSz="5842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b="1" dirty="0" smtClean="0">
                          <a:solidFill>
                            <a:schemeClr val="bg2"/>
                          </a:solidFill>
                        </a:rPr>
                        <a:t>คณะ</a:t>
                      </a:r>
                    </a:p>
                  </a:txBody>
                  <a:tcPr anchor="ctr">
                    <a:solidFill>
                      <a:schemeClr val="bg2">
                        <a:lumMod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5842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b="1" dirty="0" smtClean="0">
                          <a:solidFill>
                            <a:schemeClr val="bg2"/>
                          </a:solidFill>
                        </a:rPr>
                        <a:t>สาขาวิชา</a:t>
                      </a:r>
                    </a:p>
                  </a:txBody>
                  <a:tcPr anchor="ctr">
                    <a:solidFill>
                      <a:schemeClr val="bg2">
                        <a:lumMod val="10000"/>
                      </a:schemeClr>
                    </a:solidFill>
                  </a:tcPr>
                </a:tc>
              </a:tr>
              <a:tr h="529061">
                <a:tc>
                  <a:txBody>
                    <a:bodyPr/>
                    <a:lstStyle/>
                    <a:p>
                      <a:pPr marL="0" marR="0" indent="0" algn="l" defTabSz="5842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ครุศาสตร์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th-TH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คอมพิวเตอร์</a:t>
                      </a:r>
                      <a:r>
                        <a:rPr lang="en-US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(</a:t>
                      </a:r>
                      <a:r>
                        <a:rPr lang="th-TH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ค.บ.</a:t>
                      </a:r>
                      <a:r>
                        <a:rPr lang="en-US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)</a:t>
                      </a:r>
                      <a:endParaRPr lang="th-TH" dirty="0">
                        <a:solidFill>
                          <a:schemeClr val="bg2">
                            <a:lumMod val="10000"/>
                          </a:schemeClr>
                        </a:solidFill>
                      </a:endParaRPr>
                    </a:p>
                  </a:txBody>
                  <a:tcPr anchor="ctr"/>
                </a:tc>
              </a:tr>
              <a:tr h="529061">
                <a:tc>
                  <a:txBody>
                    <a:bodyPr/>
                    <a:lstStyle/>
                    <a:p>
                      <a:pPr marL="0" marR="0" indent="0" algn="l" defTabSz="5842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วิทยาศาสตร์</a:t>
                      </a:r>
                    </a:p>
                  </a:txBody>
                  <a:tcPr anchor="ctr">
                    <a:solidFill>
                      <a:schemeClr val="tx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h-TH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เทคโนโลยีสารสนเทศ</a:t>
                      </a:r>
                      <a:r>
                        <a:rPr lang="en-US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,</a:t>
                      </a:r>
                      <a:r>
                        <a:rPr lang="en-US" baseline="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 </a:t>
                      </a:r>
                      <a:r>
                        <a:rPr lang="th-TH" baseline="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ฟิสิกส์</a:t>
                      </a:r>
                      <a:r>
                        <a:rPr lang="en-US" baseline="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(</a:t>
                      </a:r>
                      <a:r>
                        <a:rPr lang="th-TH" baseline="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ค.บ.</a:t>
                      </a:r>
                      <a:r>
                        <a:rPr lang="en-US" baseline="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), </a:t>
                      </a:r>
                      <a:r>
                        <a:rPr lang="th-TH" baseline="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ชีววิทยา</a:t>
                      </a:r>
                      <a:r>
                        <a:rPr lang="en-US" baseline="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(</a:t>
                      </a:r>
                      <a:r>
                        <a:rPr lang="th-TH" baseline="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ค.บ.</a:t>
                      </a:r>
                      <a:r>
                        <a:rPr lang="en-US" baseline="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), </a:t>
                      </a:r>
                      <a:r>
                        <a:rPr lang="th-TH" baseline="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วิทยาศาสตร์สิ่งแวดล้อม</a:t>
                      </a:r>
                      <a:endParaRPr lang="th-TH" dirty="0">
                        <a:solidFill>
                          <a:schemeClr val="bg2">
                            <a:lumMod val="1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chemeClr val="tx1">
                        <a:lumMod val="40000"/>
                        <a:lumOff val="60000"/>
                      </a:schemeClr>
                    </a:solidFill>
                  </a:tcPr>
                </a:tc>
              </a:tr>
              <a:tr h="599549">
                <a:tc>
                  <a:txBody>
                    <a:bodyPr/>
                    <a:lstStyle/>
                    <a:p>
                      <a:pPr marL="0" marR="0" indent="0" algn="l" defTabSz="5842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มนุษยศาสตร์และสังคมศาสตร์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th-TH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ดนตรี</a:t>
                      </a:r>
                      <a:r>
                        <a:rPr lang="en-US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,</a:t>
                      </a:r>
                      <a:r>
                        <a:rPr lang="en-US" baseline="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 </a:t>
                      </a:r>
                      <a:r>
                        <a:rPr lang="th-TH" baseline="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ศิลปะและการออกแบบ</a:t>
                      </a:r>
                      <a:endParaRPr lang="th-TH" dirty="0">
                        <a:solidFill>
                          <a:schemeClr val="bg2">
                            <a:lumMod val="10000"/>
                          </a:schemeClr>
                        </a:solidFill>
                      </a:endParaRPr>
                    </a:p>
                  </a:txBody>
                  <a:tcPr anchor="ctr"/>
                </a:tc>
              </a:tr>
              <a:tr h="529061">
                <a:tc>
                  <a:txBody>
                    <a:bodyPr/>
                    <a:lstStyle/>
                    <a:p>
                      <a:pPr marL="0" marR="0" indent="0" algn="l" defTabSz="5842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วิทยาการจัดการ</a:t>
                      </a:r>
                    </a:p>
                  </a:txBody>
                  <a:tcPr anchor="ctr">
                    <a:solidFill>
                      <a:schemeClr val="tx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h-TH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 การตลาด</a:t>
                      </a:r>
                      <a:r>
                        <a:rPr lang="en-US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, </a:t>
                      </a:r>
                      <a:r>
                        <a:rPr lang="th-TH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คอมพิวเตอร์ธุรกิจ</a:t>
                      </a:r>
                      <a:r>
                        <a:rPr lang="en-US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,</a:t>
                      </a:r>
                      <a:r>
                        <a:rPr lang="en-US" baseline="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 </a:t>
                      </a:r>
                      <a:r>
                        <a:rPr lang="th-TH" baseline="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การท่องเที่ยว</a:t>
                      </a:r>
                      <a:endParaRPr lang="th-TH" dirty="0">
                        <a:solidFill>
                          <a:schemeClr val="bg2">
                            <a:lumMod val="1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chemeClr val="tx1">
                        <a:lumMod val="40000"/>
                        <a:lumOff val="60000"/>
                      </a:schemeClr>
                    </a:solidFill>
                  </a:tcPr>
                </a:tc>
              </a:tr>
              <a:tr h="587242">
                <a:tc>
                  <a:txBody>
                    <a:bodyPr/>
                    <a:lstStyle/>
                    <a:p>
                      <a:pPr marL="0" marR="0" indent="0" algn="l" defTabSz="5842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เทคโนโลยีอุตสาหกรรม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th-TH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 เทคโนโลยีพลังงาน</a:t>
                      </a:r>
                      <a:r>
                        <a:rPr lang="en-US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,</a:t>
                      </a:r>
                      <a:r>
                        <a:rPr lang="en-US" baseline="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 </a:t>
                      </a:r>
                      <a:r>
                        <a:rPr lang="th-TH" baseline="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เทคโนโลยีคอมพิวเตอร์อุตสาหกรรม</a:t>
                      </a:r>
                      <a:r>
                        <a:rPr lang="en-US" baseline="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, </a:t>
                      </a:r>
                      <a:r>
                        <a:rPr lang="th-TH" baseline="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เทคโนโลยีการผลิต</a:t>
                      </a:r>
                      <a:r>
                        <a:rPr lang="en-US" baseline="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, </a:t>
                      </a:r>
                      <a:r>
                        <a:rPr lang="th-TH" baseline="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วิศวกรรมซอฟต์แวร์</a:t>
                      </a:r>
                      <a:endParaRPr lang="th-TH" dirty="0">
                        <a:solidFill>
                          <a:schemeClr val="bg2">
                            <a:lumMod val="10000"/>
                          </a:schemeClr>
                        </a:solidFill>
                      </a:endParaRPr>
                    </a:p>
                  </a:txBody>
                  <a:tcPr anchor="ctr"/>
                </a:tc>
              </a:tr>
              <a:tr h="550506">
                <a:tc>
                  <a:txBody>
                    <a:bodyPr/>
                    <a:lstStyle/>
                    <a:p>
                      <a:pPr algn="l"/>
                      <a:r>
                        <a:rPr lang="th-TH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เทคโนโลยีการเกษตร</a:t>
                      </a:r>
                      <a:endParaRPr lang="th-TH" dirty="0">
                        <a:solidFill>
                          <a:schemeClr val="bg2">
                            <a:lumMod val="1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chemeClr val="tx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h-TH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 เกษตรศาสตร์</a:t>
                      </a:r>
                      <a:endParaRPr lang="th-TH" dirty="0">
                        <a:solidFill>
                          <a:schemeClr val="bg2">
                            <a:lumMod val="1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chemeClr val="tx1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6" name="Rectangle 5"/>
          <p:cNvSpPr/>
          <p:nvPr/>
        </p:nvSpPr>
        <p:spPr>
          <a:xfrm>
            <a:off x="788524" y="837264"/>
            <a:ext cx="1128225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3600" b="1" dirty="0" smtClean="0">
                <a:solidFill>
                  <a:srgbClr val="BEA56D"/>
                </a:solidFill>
                <a:effectLst>
                  <a:outerShdw blurRad="38100" dist="25400" dir="15900000" rotWithShape="0">
                    <a:srgbClr val="000000">
                      <a:alpha val="90000"/>
                    </a:srgbClr>
                  </a:outerShdw>
                </a:effectLst>
                <a:latin typeface="Microsoft Sans Serif"/>
                <a:cs typeface="Microsoft Sans Serif"/>
              </a:rPr>
              <a:t>สาขาวิชาที่มีนักศึกษามากกว่า </a:t>
            </a:r>
            <a:r>
              <a:rPr lang="en-US" sz="3600" b="1" dirty="0" smtClean="0">
                <a:solidFill>
                  <a:srgbClr val="BEA56D"/>
                </a:solidFill>
                <a:effectLst>
                  <a:outerShdw blurRad="38100" dist="25400" dir="15900000" rotWithShape="0">
                    <a:srgbClr val="000000">
                      <a:alpha val="90000"/>
                    </a:srgbClr>
                  </a:outerShdw>
                </a:effectLst>
                <a:latin typeface="Microsoft Sans Serif"/>
                <a:cs typeface="Microsoft Sans Serif"/>
              </a:rPr>
              <a:t>10 </a:t>
            </a:r>
            <a:r>
              <a:rPr lang="th-TH" sz="3600" b="1" dirty="0" smtClean="0">
                <a:solidFill>
                  <a:srgbClr val="BEA56D"/>
                </a:solidFill>
                <a:effectLst>
                  <a:outerShdw blurRad="38100" dist="25400" dir="15900000" rotWithShape="0">
                    <a:srgbClr val="000000">
                      <a:alpha val="90000"/>
                    </a:srgbClr>
                  </a:outerShdw>
                </a:effectLst>
                <a:latin typeface="Microsoft Sans Serif"/>
                <a:cs typeface="Microsoft Sans Serif"/>
              </a:rPr>
              <a:t>คนต่อชั้นปีแต่ยังไม่เป็นตามเป้า</a:t>
            </a:r>
            <a:endParaRPr lang="th-TH" sz="3600" dirty="0"/>
          </a:p>
        </p:txBody>
      </p:sp>
    </p:spTree>
    <p:extLst>
      <p:ext uri="{BB962C8B-B14F-4D97-AF65-F5344CB8AC3E}">
        <p14:creationId xmlns:p14="http://schemas.microsoft.com/office/powerpoint/2010/main" val="39766343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762000" y="492966"/>
            <a:ext cx="11480800" cy="1524000"/>
          </a:xfrm>
          <a:prstGeom prst="rect">
            <a:avLst/>
          </a:prstGeom>
          <a:blipFill rotWithShape="1">
            <a:blip r:embed="rId3" cstate="print"/>
            <a:srcRect/>
            <a:tile tx="0" ty="0" sx="100000" sy="100000" flip="none" algn="tl"/>
          </a:blipFill>
          <a:ln w="12700" cap="flat">
            <a:noFill/>
            <a:miter lim="400000"/>
          </a:ln>
          <a:effectLst>
            <a:outerShdw blurRad="50800" dist="12700" rotWithShape="0">
              <a:srgbClr val="000000">
                <a:alpha val="60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th-TH" sz="3200" b="0" i="0" u="none" strike="noStrike" cap="none" spc="0" normalizeH="0" baseline="0">
              <a:ln>
                <a:noFill/>
              </a:ln>
              <a:solidFill>
                <a:srgbClr val="F2EBDB"/>
              </a:solidFill>
              <a:effectLst/>
              <a:uFillTx/>
              <a:latin typeface="+mn-lt"/>
              <a:ea typeface="+mn-ea"/>
              <a:cs typeface="+mn-cs"/>
              <a:sym typeface="Baskerville"/>
            </a:endParaRPr>
          </a:p>
        </p:txBody>
      </p:sp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762000" y="2705878"/>
          <a:ext cx="11480800" cy="385354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970245"/>
                <a:gridCol w="8510555"/>
              </a:tblGrid>
              <a:tr h="529061">
                <a:tc>
                  <a:txBody>
                    <a:bodyPr/>
                    <a:lstStyle/>
                    <a:p>
                      <a:pPr marL="0" marR="0" indent="0" algn="ctr" defTabSz="5842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b="1" dirty="0" smtClean="0">
                          <a:solidFill>
                            <a:schemeClr val="bg2"/>
                          </a:solidFill>
                        </a:rPr>
                        <a:t>คณะ</a:t>
                      </a:r>
                    </a:p>
                  </a:txBody>
                  <a:tcPr anchor="ctr">
                    <a:solidFill>
                      <a:schemeClr val="bg2">
                        <a:lumMod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5842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b="1" dirty="0" smtClean="0">
                          <a:solidFill>
                            <a:schemeClr val="bg2"/>
                          </a:solidFill>
                        </a:rPr>
                        <a:t>สาขาวิชา</a:t>
                      </a:r>
                    </a:p>
                  </a:txBody>
                  <a:tcPr anchor="ctr">
                    <a:solidFill>
                      <a:schemeClr val="bg2">
                        <a:lumMod val="10000"/>
                      </a:schemeClr>
                    </a:solidFill>
                  </a:tcPr>
                </a:tc>
              </a:tr>
              <a:tr h="529061">
                <a:tc>
                  <a:txBody>
                    <a:bodyPr/>
                    <a:lstStyle/>
                    <a:p>
                      <a:pPr marL="0" marR="0" indent="0" algn="l" defTabSz="5842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ครุศาสตร์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th-TH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ภาษาอังกฤษ</a:t>
                      </a:r>
                      <a:r>
                        <a:rPr lang="en-US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(</a:t>
                      </a:r>
                      <a:r>
                        <a:rPr lang="th-TH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ค.บ.</a:t>
                      </a:r>
                      <a:r>
                        <a:rPr lang="en-US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)</a:t>
                      </a:r>
                      <a:endParaRPr lang="th-TH" dirty="0">
                        <a:solidFill>
                          <a:schemeClr val="bg2">
                            <a:lumMod val="10000"/>
                          </a:schemeClr>
                        </a:solidFill>
                      </a:endParaRPr>
                    </a:p>
                  </a:txBody>
                  <a:tcPr anchor="ctr"/>
                </a:tc>
              </a:tr>
              <a:tr h="529061">
                <a:tc>
                  <a:txBody>
                    <a:bodyPr/>
                    <a:lstStyle/>
                    <a:p>
                      <a:pPr marL="0" marR="0" indent="0" algn="l" defTabSz="5842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วิทยาศาสตร์</a:t>
                      </a:r>
                    </a:p>
                  </a:txBody>
                  <a:tcPr anchor="ctr">
                    <a:solidFill>
                      <a:schemeClr val="tx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h-TH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เคมี</a:t>
                      </a:r>
                      <a:r>
                        <a:rPr lang="en-US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 (</a:t>
                      </a:r>
                      <a:r>
                        <a:rPr lang="th-TH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ค.บ.</a:t>
                      </a:r>
                      <a:r>
                        <a:rPr lang="en-US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)</a:t>
                      </a:r>
                      <a:r>
                        <a:rPr lang="th-TH" baseline="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 </a:t>
                      </a:r>
                      <a:r>
                        <a:rPr lang="en-US" baseline="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, </a:t>
                      </a:r>
                      <a:r>
                        <a:rPr lang="th-TH" baseline="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วิทยาศาสตร์ทั่วไป</a:t>
                      </a:r>
                      <a:endParaRPr lang="th-TH" dirty="0">
                        <a:solidFill>
                          <a:schemeClr val="bg2">
                            <a:lumMod val="1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chemeClr val="tx1">
                        <a:lumMod val="40000"/>
                        <a:lumOff val="60000"/>
                      </a:schemeClr>
                    </a:solidFill>
                  </a:tcPr>
                </a:tc>
              </a:tr>
              <a:tr h="599549">
                <a:tc>
                  <a:txBody>
                    <a:bodyPr/>
                    <a:lstStyle/>
                    <a:p>
                      <a:pPr marL="0" marR="0" indent="0" algn="l" defTabSz="5842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มนุษยศาสตร์และสังคมศาสตร์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th-TH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ภาษาจีน</a:t>
                      </a:r>
                      <a:r>
                        <a:rPr lang="en-US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,</a:t>
                      </a:r>
                      <a:r>
                        <a:rPr lang="en-US" baseline="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 </a:t>
                      </a:r>
                      <a:r>
                        <a:rPr lang="th-TH" baseline="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ภาษาไทย</a:t>
                      </a:r>
                      <a:r>
                        <a:rPr lang="en-US" baseline="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, </a:t>
                      </a:r>
                      <a:r>
                        <a:rPr lang="th-TH" baseline="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ภาษาอังกฤษ</a:t>
                      </a:r>
                      <a:r>
                        <a:rPr lang="en-US" baseline="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, </a:t>
                      </a:r>
                      <a:r>
                        <a:rPr lang="th-TH" baseline="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พัฒนาชุมชน</a:t>
                      </a:r>
                      <a:r>
                        <a:rPr lang="en-US" baseline="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, </a:t>
                      </a:r>
                      <a:endParaRPr lang="th-TH" dirty="0">
                        <a:solidFill>
                          <a:schemeClr val="bg2">
                            <a:lumMod val="10000"/>
                          </a:schemeClr>
                        </a:solidFill>
                      </a:endParaRPr>
                    </a:p>
                  </a:txBody>
                  <a:tcPr anchor="ctr"/>
                </a:tc>
              </a:tr>
              <a:tr h="529061">
                <a:tc>
                  <a:txBody>
                    <a:bodyPr/>
                    <a:lstStyle/>
                    <a:p>
                      <a:pPr marL="0" marR="0" indent="0" algn="l" defTabSz="5842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วิทยาการจัดการ</a:t>
                      </a:r>
                    </a:p>
                  </a:txBody>
                  <a:tcPr anchor="ctr">
                    <a:solidFill>
                      <a:schemeClr val="tx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h-TH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 การจัดการ</a:t>
                      </a:r>
                      <a:r>
                        <a:rPr lang="en-US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, </a:t>
                      </a:r>
                      <a:r>
                        <a:rPr lang="th-TH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นิเทศศาสตร์</a:t>
                      </a:r>
                      <a:r>
                        <a:rPr lang="en-US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,</a:t>
                      </a:r>
                      <a:r>
                        <a:rPr lang="en-US" baseline="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 </a:t>
                      </a:r>
                      <a:r>
                        <a:rPr lang="th-TH" baseline="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การจัดการธุรกิจระหว่างประเทศ</a:t>
                      </a:r>
                      <a:endParaRPr lang="th-TH" dirty="0">
                        <a:solidFill>
                          <a:schemeClr val="bg2">
                            <a:lumMod val="1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chemeClr val="tx1">
                        <a:lumMod val="40000"/>
                        <a:lumOff val="60000"/>
                      </a:schemeClr>
                    </a:solidFill>
                  </a:tcPr>
                </a:tc>
              </a:tr>
              <a:tr h="587242">
                <a:tc>
                  <a:txBody>
                    <a:bodyPr/>
                    <a:lstStyle/>
                    <a:p>
                      <a:pPr marL="0" marR="0" indent="0" algn="l" defTabSz="5842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เทคโนโลยีอุตสาหกรรม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th-TH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 เทคโนโลยีโยธา</a:t>
                      </a:r>
                      <a:endParaRPr lang="th-TH" dirty="0">
                        <a:solidFill>
                          <a:schemeClr val="bg2">
                            <a:lumMod val="10000"/>
                          </a:schemeClr>
                        </a:solidFill>
                      </a:endParaRPr>
                    </a:p>
                  </a:txBody>
                  <a:tcPr anchor="ctr"/>
                </a:tc>
              </a:tr>
              <a:tr h="550506">
                <a:tc>
                  <a:txBody>
                    <a:bodyPr/>
                    <a:lstStyle/>
                    <a:p>
                      <a:pPr algn="l"/>
                      <a:r>
                        <a:rPr lang="th-TH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เทคโนโลยีการเกษตร</a:t>
                      </a:r>
                      <a:endParaRPr lang="th-TH" dirty="0">
                        <a:solidFill>
                          <a:schemeClr val="bg2">
                            <a:lumMod val="1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chemeClr val="tx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-</a:t>
                      </a:r>
                      <a:endParaRPr lang="th-TH" dirty="0">
                        <a:solidFill>
                          <a:schemeClr val="bg2">
                            <a:lumMod val="1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chemeClr val="tx1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6" name="Rectangle 5"/>
          <p:cNvSpPr/>
          <p:nvPr/>
        </p:nvSpPr>
        <p:spPr>
          <a:xfrm>
            <a:off x="1376829" y="837264"/>
            <a:ext cx="10105652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5400" b="1" dirty="0" smtClean="0">
                <a:solidFill>
                  <a:srgbClr val="BEA56D"/>
                </a:solidFill>
                <a:effectLst>
                  <a:outerShdw blurRad="38100" dist="25400" dir="15900000" rotWithShape="0">
                    <a:srgbClr val="000000">
                      <a:alpha val="90000"/>
                    </a:srgbClr>
                  </a:outerShdw>
                </a:effectLst>
                <a:latin typeface="Microsoft Sans Serif"/>
                <a:cs typeface="Microsoft Sans Serif"/>
              </a:rPr>
              <a:t>สาขาวิชาที่มีนักศึกษาตรงตามเป้าหมาย</a:t>
            </a:r>
            <a:endParaRPr lang="th-TH" sz="5400" dirty="0"/>
          </a:p>
        </p:txBody>
      </p:sp>
    </p:spTree>
    <p:extLst>
      <p:ext uri="{BB962C8B-B14F-4D97-AF65-F5344CB8AC3E}">
        <p14:creationId xmlns:p14="http://schemas.microsoft.com/office/powerpoint/2010/main" val="34517364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762000" y="492966"/>
            <a:ext cx="11480800" cy="1524000"/>
          </a:xfrm>
          <a:prstGeom prst="rect">
            <a:avLst/>
          </a:prstGeom>
          <a:blipFill rotWithShape="1">
            <a:blip r:embed="rId3" cstate="print"/>
            <a:srcRect/>
            <a:tile tx="0" ty="0" sx="100000" sy="100000" flip="none" algn="tl"/>
          </a:blipFill>
          <a:ln w="12700" cap="flat">
            <a:noFill/>
            <a:miter lim="400000"/>
          </a:ln>
          <a:effectLst>
            <a:outerShdw blurRad="50800" dist="12700" rotWithShape="0">
              <a:srgbClr val="000000">
                <a:alpha val="60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th-TH" sz="3200" b="0" i="0" u="none" strike="noStrike" cap="none" spc="0" normalizeH="0" baseline="0">
              <a:ln>
                <a:noFill/>
              </a:ln>
              <a:solidFill>
                <a:srgbClr val="F2EBDB"/>
              </a:solidFill>
              <a:effectLst/>
              <a:uFillTx/>
              <a:latin typeface="+mn-lt"/>
              <a:ea typeface="+mn-ea"/>
              <a:cs typeface="+mn-cs"/>
              <a:sym typeface="Baskerville"/>
            </a:endParaRPr>
          </a:p>
        </p:txBody>
      </p:sp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762000" y="2705878"/>
          <a:ext cx="11480800" cy="385354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970245"/>
                <a:gridCol w="8510555"/>
              </a:tblGrid>
              <a:tr h="529061">
                <a:tc>
                  <a:txBody>
                    <a:bodyPr/>
                    <a:lstStyle/>
                    <a:p>
                      <a:pPr marL="0" marR="0" indent="0" algn="ctr" defTabSz="5842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b="1" dirty="0" smtClean="0">
                          <a:solidFill>
                            <a:schemeClr val="bg2"/>
                          </a:solidFill>
                        </a:rPr>
                        <a:t>คณะ</a:t>
                      </a:r>
                    </a:p>
                  </a:txBody>
                  <a:tcPr anchor="ctr">
                    <a:solidFill>
                      <a:schemeClr val="bg2">
                        <a:lumMod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5842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b="1" dirty="0" smtClean="0">
                          <a:solidFill>
                            <a:schemeClr val="bg2"/>
                          </a:solidFill>
                        </a:rPr>
                        <a:t>สาขาวิชา</a:t>
                      </a:r>
                    </a:p>
                  </a:txBody>
                  <a:tcPr anchor="ctr">
                    <a:solidFill>
                      <a:schemeClr val="bg2">
                        <a:lumMod val="10000"/>
                      </a:schemeClr>
                    </a:solidFill>
                  </a:tcPr>
                </a:tc>
              </a:tr>
              <a:tr h="529061">
                <a:tc>
                  <a:txBody>
                    <a:bodyPr/>
                    <a:lstStyle/>
                    <a:p>
                      <a:pPr marL="0" marR="0" indent="0" algn="l" defTabSz="5842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ครุศาสตร์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th-TH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ภาษาไทย</a:t>
                      </a:r>
                      <a:r>
                        <a:rPr lang="en-US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(</a:t>
                      </a:r>
                      <a:r>
                        <a:rPr lang="th-TH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ค.บ.</a:t>
                      </a:r>
                      <a:r>
                        <a:rPr lang="en-US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),</a:t>
                      </a:r>
                      <a:r>
                        <a:rPr lang="en-US" baseline="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 </a:t>
                      </a:r>
                      <a:r>
                        <a:rPr lang="th-TH" baseline="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ปฐมวัย</a:t>
                      </a:r>
                      <a:r>
                        <a:rPr lang="en-US" baseline="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, </a:t>
                      </a:r>
                      <a:r>
                        <a:rPr lang="th-TH" baseline="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สังคมศึกษา</a:t>
                      </a:r>
                      <a:endParaRPr lang="th-TH" dirty="0">
                        <a:solidFill>
                          <a:schemeClr val="bg2">
                            <a:lumMod val="10000"/>
                          </a:schemeClr>
                        </a:solidFill>
                      </a:endParaRPr>
                    </a:p>
                  </a:txBody>
                  <a:tcPr anchor="ctr"/>
                </a:tc>
              </a:tr>
              <a:tr h="529061">
                <a:tc>
                  <a:txBody>
                    <a:bodyPr/>
                    <a:lstStyle/>
                    <a:p>
                      <a:pPr marL="0" marR="0" indent="0" algn="l" defTabSz="5842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วิทยาศาสตร์</a:t>
                      </a:r>
                    </a:p>
                  </a:txBody>
                  <a:tcPr anchor="ctr">
                    <a:solidFill>
                      <a:schemeClr val="tx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h-TH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คณิตศาสตร์</a:t>
                      </a:r>
                      <a:r>
                        <a:rPr lang="en-US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 (</a:t>
                      </a:r>
                      <a:r>
                        <a:rPr lang="th-TH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ค.บ.</a:t>
                      </a:r>
                      <a:r>
                        <a:rPr lang="en-US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)</a:t>
                      </a:r>
                      <a:endParaRPr lang="th-TH" dirty="0">
                        <a:solidFill>
                          <a:schemeClr val="bg2">
                            <a:lumMod val="1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chemeClr val="tx1">
                        <a:lumMod val="40000"/>
                        <a:lumOff val="60000"/>
                      </a:schemeClr>
                    </a:solidFill>
                  </a:tcPr>
                </a:tc>
              </a:tr>
              <a:tr h="599549">
                <a:tc>
                  <a:txBody>
                    <a:bodyPr/>
                    <a:lstStyle/>
                    <a:p>
                      <a:pPr marL="0" marR="0" indent="0" algn="l" defTabSz="5842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มนุษยศาสตร์และสังคมศาสตร์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th-TH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รัฐประศาสนศาสตร์</a:t>
                      </a:r>
                      <a:r>
                        <a:rPr lang="en-US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,</a:t>
                      </a:r>
                      <a:r>
                        <a:rPr lang="en-US" baseline="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 </a:t>
                      </a:r>
                      <a:r>
                        <a:rPr lang="th-TH" baseline="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นิติศาสตร์</a:t>
                      </a:r>
                      <a:endParaRPr lang="th-TH" dirty="0">
                        <a:solidFill>
                          <a:schemeClr val="bg2">
                            <a:lumMod val="10000"/>
                          </a:schemeClr>
                        </a:solidFill>
                      </a:endParaRPr>
                    </a:p>
                  </a:txBody>
                  <a:tcPr anchor="ctr"/>
                </a:tc>
              </a:tr>
              <a:tr h="529061">
                <a:tc>
                  <a:txBody>
                    <a:bodyPr/>
                    <a:lstStyle/>
                    <a:p>
                      <a:pPr marL="0" marR="0" indent="0" algn="l" defTabSz="5842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วิทยาการจัดการ</a:t>
                      </a:r>
                    </a:p>
                  </a:txBody>
                  <a:tcPr anchor="ctr">
                    <a:solidFill>
                      <a:schemeClr val="tx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h-TH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 การบัญชี</a:t>
                      </a:r>
                      <a:endParaRPr lang="th-TH" dirty="0">
                        <a:solidFill>
                          <a:schemeClr val="bg2">
                            <a:lumMod val="1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chemeClr val="tx1">
                        <a:lumMod val="40000"/>
                        <a:lumOff val="60000"/>
                      </a:schemeClr>
                    </a:solidFill>
                  </a:tcPr>
                </a:tc>
              </a:tr>
              <a:tr h="587242">
                <a:tc>
                  <a:txBody>
                    <a:bodyPr/>
                    <a:lstStyle/>
                    <a:p>
                      <a:pPr marL="0" marR="0" indent="0" algn="l" defTabSz="5842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เทคโนโลยีอุตสาหกรรม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th-TH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 </a:t>
                      </a:r>
                      <a:r>
                        <a:rPr lang="en-US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-</a:t>
                      </a:r>
                      <a:endParaRPr lang="th-TH" dirty="0">
                        <a:solidFill>
                          <a:schemeClr val="bg2">
                            <a:lumMod val="10000"/>
                          </a:schemeClr>
                        </a:solidFill>
                      </a:endParaRPr>
                    </a:p>
                  </a:txBody>
                  <a:tcPr anchor="ctr"/>
                </a:tc>
              </a:tr>
              <a:tr h="550506">
                <a:tc>
                  <a:txBody>
                    <a:bodyPr/>
                    <a:lstStyle/>
                    <a:p>
                      <a:pPr algn="l"/>
                      <a:r>
                        <a:rPr lang="th-TH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เทคโนโลยีการเกษตร</a:t>
                      </a:r>
                      <a:endParaRPr lang="th-TH" dirty="0">
                        <a:solidFill>
                          <a:schemeClr val="bg2">
                            <a:lumMod val="1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chemeClr val="tx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-</a:t>
                      </a:r>
                      <a:endParaRPr lang="th-TH" dirty="0">
                        <a:solidFill>
                          <a:schemeClr val="bg2">
                            <a:lumMod val="1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chemeClr val="tx1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6" name="Rectangle 5"/>
          <p:cNvSpPr/>
          <p:nvPr/>
        </p:nvSpPr>
        <p:spPr>
          <a:xfrm>
            <a:off x="1925858" y="837264"/>
            <a:ext cx="9007595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5400" b="1" dirty="0" smtClean="0">
                <a:solidFill>
                  <a:srgbClr val="BEA56D"/>
                </a:solidFill>
                <a:effectLst>
                  <a:outerShdw blurRad="38100" dist="25400" dir="15900000" rotWithShape="0">
                    <a:srgbClr val="000000">
                      <a:alpha val="90000"/>
                    </a:srgbClr>
                  </a:outerShdw>
                </a:effectLst>
                <a:latin typeface="Microsoft Sans Serif"/>
                <a:cs typeface="Microsoft Sans Serif"/>
              </a:rPr>
              <a:t>สาขาวิชาที่มีนักศึกษาเกินเป้าหมาย</a:t>
            </a:r>
            <a:endParaRPr lang="th-TH" sz="5400" dirty="0"/>
          </a:p>
        </p:txBody>
      </p:sp>
    </p:spTree>
    <p:extLst>
      <p:ext uri="{BB962C8B-B14F-4D97-AF65-F5344CB8AC3E}">
        <p14:creationId xmlns:p14="http://schemas.microsoft.com/office/powerpoint/2010/main" val="8690559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CustomShape 1"/>
          <p:cNvSpPr/>
          <p:nvPr/>
        </p:nvSpPr>
        <p:spPr>
          <a:xfrm>
            <a:off x="762120" y="492840"/>
            <a:ext cx="11480400" cy="1523520"/>
          </a:xfrm>
          <a:prstGeom prst="rect">
            <a:avLst/>
          </a:prstGeom>
          <a:blipFill>
            <a:blip r:embed="rId3" cstate="print"/>
            <a:tile/>
          </a:blipFill>
          <a:ln w="12600">
            <a:noFill/>
          </a:ln>
          <a:effectLst>
            <a:outerShdw blurRad="50800" dist="12700" rotWithShape="0">
              <a:srgbClr val="000000">
                <a:alpha val="60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graphicFrame>
        <p:nvGraphicFramePr>
          <p:cNvPr id="105" name="Table 2"/>
          <p:cNvGraphicFramePr/>
          <p:nvPr>
            <p:extLst>
              <p:ext uri="{D42A27DB-BD31-4B8C-83A1-F6EECF244321}">
                <p14:modId xmlns:p14="http://schemas.microsoft.com/office/powerpoint/2010/main" val="1434234821"/>
              </p:ext>
            </p:extLst>
          </p:nvPr>
        </p:nvGraphicFramePr>
        <p:xfrm>
          <a:off x="525736" y="2500535"/>
          <a:ext cx="12025336" cy="6336704"/>
        </p:xfrm>
        <a:graphic>
          <a:graphicData uri="http://schemas.openxmlformats.org/drawingml/2006/table">
            <a:tbl>
              <a:tblPr/>
              <a:tblGrid>
                <a:gridCol w="4593475"/>
                <a:gridCol w="2506156"/>
                <a:gridCol w="2597806"/>
                <a:gridCol w="2327899"/>
              </a:tblGrid>
              <a:tr h="79208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3600" b="1" strike="noStrike" dirty="0" err="1">
                          <a:solidFill>
                            <a:schemeClr val="tx1"/>
                          </a:solidFill>
                          <a:latin typeface="TH SarabunPSK" pitchFamily="34" charset="-34"/>
                          <a:ea typeface="Baskerville"/>
                          <a:cs typeface="TH SarabunPSK" pitchFamily="34" charset="-34"/>
                        </a:rPr>
                        <a:t>คณะ</a:t>
                      </a:r>
                      <a:endParaRPr sz="3600" b="1" dirty="0">
                        <a:solidFill>
                          <a:schemeClr val="tx1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3600" b="1" strike="noStrike" dirty="0" err="1">
                          <a:solidFill>
                            <a:schemeClr val="tx1"/>
                          </a:solidFill>
                          <a:latin typeface="TH SarabunPSK" pitchFamily="34" charset="-34"/>
                          <a:ea typeface="Baskerville"/>
                          <a:cs typeface="TH SarabunPSK" pitchFamily="34" charset="-34"/>
                        </a:rPr>
                        <a:t>พ.ศ</a:t>
                      </a:r>
                      <a:r>
                        <a:rPr lang="en-US" sz="3600" b="1" strike="noStrike" dirty="0">
                          <a:solidFill>
                            <a:schemeClr val="tx1"/>
                          </a:solidFill>
                          <a:latin typeface="TH SarabunPSK" pitchFamily="34" charset="-34"/>
                          <a:ea typeface="Baskerville"/>
                          <a:cs typeface="TH SarabunPSK" pitchFamily="34" charset="-34"/>
                        </a:rPr>
                        <a:t>. 2556</a:t>
                      </a:r>
                      <a:endParaRPr sz="3600" b="1" dirty="0">
                        <a:solidFill>
                          <a:schemeClr val="tx1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3600" b="1" strike="noStrike" dirty="0" err="1">
                          <a:solidFill>
                            <a:schemeClr val="tx1"/>
                          </a:solidFill>
                          <a:latin typeface="TH SarabunPSK" pitchFamily="34" charset="-34"/>
                          <a:ea typeface="Baskerville"/>
                          <a:cs typeface="TH SarabunPSK" pitchFamily="34" charset="-34"/>
                        </a:rPr>
                        <a:t>พ.ศ</a:t>
                      </a:r>
                      <a:r>
                        <a:rPr lang="en-US" sz="3600" b="1" strike="noStrike" dirty="0">
                          <a:solidFill>
                            <a:schemeClr val="tx1"/>
                          </a:solidFill>
                          <a:latin typeface="TH SarabunPSK" pitchFamily="34" charset="-34"/>
                          <a:ea typeface="Baskerville"/>
                          <a:cs typeface="TH SarabunPSK" pitchFamily="34" charset="-34"/>
                        </a:rPr>
                        <a:t>. 2557</a:t>
                      </a:r>
                      <a:endParaRPr sz="3600" b="1" dirty="0">
                        <a:solidFill>
                          <a:schemeClr val="tx1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3600" b="1" strike="noStrike" dirty="0" err="1">
                          <a:solidFill>
                            <a:schemeClr val="tx1"/>
                          </a:solidFill>
                          <a:latin typeface="TH SarabunPSK" pitchFamily="34" charset="-34"/>
                          <a:ea typeface="Baskerville"/>
                          <a:cs typeface="TH SarabunPSK" pitchFamily="34" charset="-34"/>
                        </a:rPr>
                        <a:t>พ.ศ</a:t>
                      </a:r>
                      <a:r>
                        <a:rPr lang="en-US" sz="3600" b="1" strike="noStrike" dirty="0">
                          <a:solidFill>
                            <a:schemeClr val="tx1"/>
                          </a:solidFill>
                          <a:latin typeface="TH SarabunPSK" pitchFamily="34" charset="-34"/>
                          <a:ea typeface="Baskerville"/>
                          <a:cs typeface="TH SarabunPSK" pitchFamily="34" charset="-34"/>
                        </a:rPr>
                        <a:t>. 2558</a:t>
                      </a:r>
                      <a:endParaRPr sz="3600" b="1" dirty="0">
                        <a:solidFill>
                          <a:schemeClr val="tx1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</a:tr>
              <a:tr h="79208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sz="3600" b="1" strike="noStrike">
                          <a:solidFill>
                            <a:srgbClr val="141618"/>
                          </a:solidFill>
                          <a:latin typeface="TH SarabunPSK" pitchFamily="34" charset="-34"/>
                          <a:ea typeface="Baskerville"/>
                          <a:cs typeface="TH SarabunPSK" pitchFamily="34" charset="-34"/>
                        </a:rPr>
                        <a:t>ครุศาสตร์</a:t>
                      </a:r>
                      <a:endParaRPr sz="3600" b="1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3600" b="1" strike="noStrike" dirty="0">
                          <a:solidFill>
                            <a:srgbClr val="141618"/>
                          </a:solidFill>
                          <a:latin typeface="TH SarabunPSK" pitchFamily="34" charset="-34"/>
                          <a:ea typeface="Baskerville"/>
                          <a:cs typeface="TH SarabunPSK" pitchFamily="34" charset="-34"/>
                        </a:rPr>
                        <a:t> 6,325,400</a:t>
                      </a:r>
                      <a:endParaRPr sz="3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3600" b="1" strike="noStrike" dirty="0">
                          <a:solidFill>
                            <a:srgbClr val="141618"/>
                          </a:solidFill>
                          <a:latin typeface="TH SarabunPSK" pitchFamily="34" charset="-34"/>
                          <a:ea typeface="Baskerville"/>
                          <a:cs typeface="TH SarabunPSK" pitchFamily="34" charset="-34"/>
                        </a:rPr>
                        <a:t>11,981,200</a:t>
                      </a:r>
                      <a:endParaRPr sz="3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3600" b="1" strike="noStrike">
                          <a:solidFill>
                            <a:srgbClr val="141618"/>
                          </a:solidFill>
                          <a:latin typeface="TH SarabunPSK" pitchFamily="34" charset="-34"/>
                          <a:ea typeface="Baskerville"/>
                          <a:cs typeface="TH SarabunPSK" pitchFamily="34" charset="-34"/>
                        </a:rPr>
                        <a:t>11,896,400</a:t>
                      </a:r>
                      <a:endParaRPr sz="3600" b="1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</a:tr>
              <a:tr h="79208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sz="3600" b="1" strike="noStrike" dirty="0" err="1">
                          <a:solidFill>
                            <a:srgbClr val="141618"/>
                          </a:solidFill>
                          <a:latin typeface="TH SarabunPSK" pitchFamily="34" charset="-34"/>
                          <a:ea typeface="Baskerville"/>
                          <a:cs typeface="TH SarabunPSK" pitchFamily="34" charset="-34"/>
                        </a:rPr>
                        <a:t>วิทยาศาสตร์</a:t>
                      </a:r>
                      <a:endParaRPr sz="3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3600" b="1" strike="noStrike">
                          <a:solidFill>
                            <a:srgbClr val="141618"/>
                          </a:solidFill>
                          <a:latin typeface="TH SarabunPSK" pitchFamily="34" charset="-34"/>
                          <a:ea typeface="Baskerville"/>
                          <a:cs typeface="TH SarabunPSK" pitchFamily="34" charset="-34"/>
                        </a:rPr>
                        <a:t> 7,659,700</a:t>
                      </a:r>
                      <a:endParaRPr sz="3600" b="1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3600" b="1" strike="noStrike">
                          <a:solidFill>
                            <a:srgbClr val="141618"/>
                          </a:solidFill>
                          <a:latin typeface="TH SarabunPSK" pitchFamily="34" charset="-34"/>
                          <a:ea typeface="Baskerville"/>
                          <a:cs typeface="TH SarabunPSK" pitchFamily="34" charset="-34"/>
                        </a:rPr>
                        <a:t>11,546,800</a:t>
                      </a:r>
                      <a:endParaRPr sz="3600" b="1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3600" b="1" strike="noStrike" dirty="0">
                          <a:solidFill>
                            <a:srgbClr val="141618"/>
                          </a:solidFill>
                          <a:latin typeface="TH SarabunPSK" pitchFamily="34" charset="-34"/>
                          <a:ea typeface="Baskerville"/>
                          <a:cs typeface="TH SarabunPSK" pitchFamily="34" charset="-34"/>
                        </a:rPr>
                        <a:t>15,145,750</a:t>
                      </a:r>
                      <a:endParaRPr sz="3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</a:tr>
              <a:tr h="79208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th-TH" sz="3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มนุษยศาสตร์และสังคมศาสตร์</a:t>
                      </a:r>
                      <a:endParaRPr sz="3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th-TH" sz="3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11,921,300</a:t>
                      </a:r>
                      <a:endParaRPr sz="3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th-TH" sz="3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15,104,300</a:t>
                      </a:r>
                      <a:endParaRPr sz="3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th-TH" sz="3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24,993,800</a:t>
                      </a:r>
                      <a:endParaRPr sz="3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</a:tr>
              <a:tr h="79208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sz="3600" b="1" strike="noStrike" dirty="0" err="1">
                          <a:solidFill>
                            <a:srgbClr val="141618"/>
                          </a:solidFill>
                          <a:latin typeface="TH SarabunPSK" pitchFamily="34" charset="-34"/>
                          <a:ea typeface="Baskerville"/>
                          <a:cs typeface="TH SarabunPSK" pitchFamily="34" charset="-34"/>
                        </a:rPr>
                        <a:t>วิทยาการจัดการ</a:t>
                      </a:r>
                      <a:endParaRPr sz="3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3600" b="1" strike="noStrike">
                          <a:solidFill>
                            <a:srgbClr val="141618"/>
                          </a:solidFill>
                          <a:latin typeface="TH SarabunPSK" pitchFamily="34" charset="-34"/>
                          <a:ea typeface="Baskerville"/>
                          <a:cs typeface="TH SarabunPSK" pitchFamily="34" charset="-34"/>
                        </a:rPr>
                        <a:t> 6,781,600</a:t>
                      </a:r>
                      <a:endParaRPr sz="3600" b="1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3600" b="1" strike="noStrike">
                          <a:solidFill>
                            <a:srgbClr val="141618"/>
                          </a:solidFill>
                          <a:latin typeface="TH SarabunPSK" pitchFamily="34" charset="-34"/>
                          <a:ea typeface="Baskerville"/>
                          <a:cs typeface="TH SarabunPSK" pitchFamily="34" charset="-34"/>
                        </a:rPr>
                        <a:t>12,481,400</a:t>
                      </a:r>
                      <a:endParaRPr sz="3600" b="1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3600" b="1" strike="noStrike">
                          <a:solidFill>
                            <a:srgbClr val="141618"/>
                          </a:solidFill>
                          <a:latin typeface="TH SarabunPSK" pitchFamily="34" charset="-34"/>
                          <a:ea typeface="Baskerville"/>
                          <a:cs typeface="TH SarabunPSK" pitchFamily="34" charset="-34"/>
                        </a:rPr>
                        <a:t>13,532,600</a:t>
                      </a:r>
                      <a:endParaRPr sz="3600" b="1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</a:tr>
              <a:tr h="79208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sz="3600" b="1" strike="noStrike">
                          <a:solidFill>
                            <a:srgbClr val="141618"/>
                          </a:solidFill>
                          <a:latin typeface="TH SarabunPSK" pitchFamily="34" charset="-34"/>
                          <a:ea typeface="Baskerville"/>
                          <a:cs typeface="TH SarabunPSK" pitchFamily="34" charset="-34"/>
                        </a:rPr>
                        <a:t>เทคโนโลยีอุตสาหกรรม</a:t>
                      </a:r>
                      <a:endParaRPr sz="3600" b="1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3600" b="1" strike="noStrike">
                          <a:solidFill>
                            <a:srgbClr val="141618"/>
                          </a:solidFill>
                          <a:latin typeface="TH SarabunPSK" pitchFamily="34" charset="-34"/>
                          <a:ea typeface="Baskerville"/>
                          <a:cs typeface="TH SarabunPSK" pitchFamily="34" charset="-34"/>
                        </a:rPr>
                        <a:t> 6,553,100</a:t>
                      </a:r>
                      <a:endParaRPr sz="3600" b="1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3600" b="1" strike="noStrike">
                          <a:solidFill>
                            <a:srgbClr val="141618"/>
                          </a:solidFill>
                          <a:latin typeface="TH SarabunPSK" pitchFamily="34" charset="-34"/>
                          <a:ea typeface="Baskerville"/>
                          <a:cs typeface="TH SarabunPSK" pitchFamily="34" charset="-34"/>
                        </a:rPr>
                        <a:t>10,498,300</a:t>
                      </a:r>
                      <a:endParaRPr sz="3600" b="1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3600" b="1" strike="noStrike">
                          <a:solidFill>
                            <a:srgbClr val="141618"/>
                          </a:solidFill>
                          <a:latin typeface="TH SarabunPSK" pitchFamily="34" charset="-34"/>
                          <a:ea typeface="Baskerville"/>
                          <a:cs typeface="TH SarabunPSK" pitchFamily="34" charset="-34"/>
                        </a:rPr>
                        <a:t>15,759,100</a:t>
                      </a:r>
                      <a:endParaRPr sz="3600" b="1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</a:tr>
              <a:tr h="79208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sz="3600" b="1" strike="noStrike">
                          <a:solidFill>
                            <a:srgbClr val="141618"/>
                          </a:solidFill>
                          <a:latin typeface="TH SarabunPSK" pitchFamily="34" charset="-34"/>
                          <a:ea typeface="Baskerville"/>
                          <a:cs typeface="TH SarabunPSK" pitchFamily="34" charset="-34"/>
                        </a:rPr>
                        <a:t>เทคโนโลยีการเกษตร</a:t>
                      </a:r>
                      <a:endParaRPr sz="3600" b="1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3600" b="1" strike="noStrike">
                          <a:solidFill>
                            <a:srgbClr val="141618"/>
                          </a:solidFill>
                          <a:latin typeface="TH SarabunPSK" pitchFamily="34" charset="-34"/>
                          <a:ea typeface="Baskerville"/>
                          <a:cs typeface="TH SarabunPSK" pitchFamily="34" charset="-34"/>
                        </a:rPr>
                        <a:t> 2,402,800</a:t>
                      </a:r>
                      <a:endParaRPr sz="3600" b="1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3600" b="1" strike="noStrike">
                          <a:solidFill>
                            <a:srgbClr val="141618"/>
                          </a:solidFill>
                          <a:latin typeface="TH SarabunPSK" pitchFamily="34" charset="-34"/>
                          <a:ea typeface="Baskerville"/>
                          <a:cs typeface="TH SarabunPSK" pitchFamily="34" charset="-34"/>
                        </a:rPr>
                        <a:t>  4,456,300</a:t>
                      </a:r>
                      <a:endParaRPr sz="3600" b="1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3600" b="1" strike="noStrike" dirty="0">
                          <a:solidFill>
                            <a:srgbClr val="141618"/>
                          </a:solidFill>
                          <a:latin typeface="TH SarabunPSK" pitchFamily="34" charset="-34"/>
                          <a:ea typeface="Baskerville"/>
                          <a:cs typeface="TH SarabunPSK" pitchFamily="34" charset="-34"/>
                        </a:rPr>
                        <a:t>22,487,800</a:t>
                      </a:r>
                      <a:endParaRPr sz="3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</a:tr>
              <a:tr h="79208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th-TH" sz="3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บัณฑิตศึกษา</a:t>
                      </a:r>
                      <a:endParaRPr sz="3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th-TH" sz="3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11,184,900</a:t>
                      </a:r>
                      <a:endParaRPr sz="3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3600" b="1" strike="noStrike" dirty="0" smtClean="0">
                          <a:solidFill>
                            <a:srgbClr val="141618"/>
                          </a:solidFill>
                          <a:latin typeface="TH SarabunPSK" pitchFamily="34" charset="-34"/>
                          <a:ea typeface="Baskerville"/>
                          <a:cs typeface="TH SarabunPSK" pitchFamily="34" charset="-34"/>
                        </a:rPr>
                        <a:t>6,037,000</a:t>
                      </a:r>
                      <a:endParaRPr sz="3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3600" b="1" strike="noStrike" dirty="0" smtClean="0">
                          <a:solidFill>
                            <a:srgbClr val="141618"/>
                          </a:solidFill>
                          <a:latin typeface="TH SarabunPSK" pitchFamily="34" charset="-34"/>
                          <a:ea typeface="Baskerville"/>
                          <a:cs typeface="TH SarabunPSK" pitchFamily="34" charset="-34"/>
                        </a:rPr>
                        <a:t>5,298,650</a:t>
                      </a:r>
                      <a:endParaRPr sz="3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07" name="CustomShape 4"/>
          <p:cNvSpPr/>
          <p:nvPr/>
        </p:nvSpPr>
        <p:spPr>
          <a:xfrm>
            <a:off x="3563640" y="837360"/>
            <a:ext cx="5432760" cy="6998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en-US" sz="6000" b="1" strike="noStrike" dirty="0" err="1">
                <a:solidFill>
                  <a:srgbClr val="BEA56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Baskerville"/>
                <a:cs typeface="TH SarabunPSK" pitchFamily="34" charset="-34"/>
              </a:rPr>
              <a:t>งบประมาณจำแนกตามคณะ</a:t>
            </a:r>
            <a:endParaRPr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</p:spTree>
  </p:cSld>
  <p:clrMapOvr>
    <a:masterClrMapping/>
  </p:clrMapOvr>
  <p:transition spd="med">
    <p:randomBar dir="vert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CustomShape 1"/>
          <p:cNvSpPr/>
          <p:nvPr/>
        </p:nvSpPr>
        <p:spPr>
          <a:xfrm>
            <a:off x="762120" y="492840"/>
            <a:ext cx="11480400" cy="1523520"/>
          </a:xfrm>
          <a:prstGeom prst="rect">
            <a:avLst/>
          </a:prstGeom>
          <a:blipFill>
            <a:blip r:embed="rId3" cstate="print"/>
            <a:tile/>
          </a:blipFill>
          <a:ln w="12600">
            <a:noFill/>
          </a:ln>
          <a:effectLst>
            <a:outerShdw blurRad="50800" dist="12700" rotWithShape="0">
              <a:srgbClr val="000000">
                <a:alpha val="60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09" name="CustomShape 2"/>
          <p:cNvSpPr/>
          <p:nvPr/>
        </p:nvSpPr>
        <p:spPr>
          <a:xfrm>
            <a:off x="3694320" y="700336"/>
            <a:ext cx="5172120" cy="6998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en-US" sz="6000" b="1" strike="noStrike" dirty="0" err="1">
                <a:solidFill>
                  <a:srgbClr val="BEA56D"/>
                </a:solidFill>
                <a:latin typeface="TH SarabunPSK" pitchFamily="34" charset="-34"/>
                <a:ea typeface="Baskerville"/>
                <a:cs typeface="TH SarabunPSK" pitchFamily="34" charset="-34"/>
              </a:rPr>
              <a:t>แหล่งงบประมาณโดยเฉลี่ย</a:t>
            </a:r>
            <a:endParaRPr sz="4400" dirty="0">
              <a:latin typeface="TH SarabunPSK" pitchFamily="34" charset="-34"/>
              <a:cs typeface="TH SarabunPSK" pitchFamily="34" charset="-34"/>
            </a:endParaRPr>
          </a:p>
        </p:txBody>
      </p:sp>
      <p:graphicFrame>
        <p:nvGraphicFramePr>
          <p:cNvPr id="110" name="Table 3"/>
          <p:cNvGraphicFramePr/>
          <p:nvPr>
            <p:extLst>
              <p:ext uri="{D42A27DB-BD31-4B8C-83A1-F6EECF244321}">
                <p14:modId xmlns:p14="http://schemas.microsoft.com/office/powerpoint/2010/main" val="394502172"/>
              </p:ext>
            </p:extLst>
          </p:nvPr>
        </p:nvGraphicFramePr>
        <p:xfrm>
          <a:off x="8662640" y="2428445"/>
          <a:ext cx="3672408" cy="5760720"/>
        </p:xfrm>
        <a:graphic>
          <a:graphicData uri="http://schemas.openxmlformats.org/drawingml/2006/table">
            <a:tbl>
              <a:tblPr/>
              <a:tblGrid>
                <a:gridCol w="2167257"/>
                <a:gridCol w="1505151"/>
              </a:tblGrid>
              <a:tr h="781801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2400" b="1" strike="noStrike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Baskerville"/>
                          <a:cs typeface="TH SarabunPSK" pitchFamily="34" charset="-34"/>
                        </a:rPr>
                        <a:t>  </a:t>
                      </a:r>
                      <a:endParaRPr lang="en-US" sz="2400" b="1" strike="noStrike" dirty="0" smtClean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Baskerville"/>
                        <a:cs typeface="TH SarabunPSK" pitchFamily="34" charset="-34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2400" b="1" strike="noStrike" dirty="0" err="1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Baskerville"/>
                          <a:cs typeface="TH SarabunPSK" pitchFamily="34" charset="-34"/>
                        </a:rPr>
                        <a:t>งบประมาณ</a:t>
                      </a:r>
                      <a:r>
                        <a:rPr lang="en-US" sz="2400" b="1" strike="noStrike" dirty="0" err="1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Baskerville"/>
                          <a:cs typeface="TH SarabunPSK" pitchFamily="34" charset="-34"/>
                        </a:rPr>
                        <a:t>แผ่นดิน</a:t>
                      </a:r>
                      <a:endParaRPr sz="20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2400" b="1" strike="noStrike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Baskerville"/>
                          <a:cs typeface="TH SarabunPSK" pitchFamily="34" charset="-34"/>
                        </a:rPr>
                        <a:t>             83.28 </a:t>
                      </a:r>
                      <a:endParaRPr sz="20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</a:tr>
              <a:tr h="781801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2400" b="1" strike="noStrike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Baskerville"/>
                          <a:cs typeface="TH SarabunPSK" pitchFamily="34" charset="-34"/>
                        </a:rPr>
                        <a:t>  </a:t>
                      </a:r>
                      <a:endParaRPr lang="en-US" sz="2400" b="1" strike="noStrike" dirty="0" smtClean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Baskerville"/>
                        <a:cs typeface="TH SarabunPSK" pitchFamily="34" charset="-34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2400" b="1" strike="noStrike" dirty="0" err="1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Baskerville"/>
                          <a:cs typeface="TH SarabunPSK" pitchFamily="34" charset="-34"/>
                        </a:rPr>
                        <a:t>งบ</a:t>
                      </a:r>
                      <a:r>
                        <a:rPr lang="en-US" sz="2400" b="1" strike="noStrike" dirty="0" err="1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Baskerville"/>
                          <a:cs typeface="TH SarabunPSK" pitchFamily="34" charset="-34"/>
                        </a:rPr>
                        <a:t>รายได้</a:t>
                      </a:r>
                      <a:endParaRPr sz="20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2400" b="1" strike="noStrike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Baskerville"/>
                          <a:cs typeface="TH SarabunPSK" pitchFamily="34" charset="-34"/>
                        </a:rPr>
                        <a:t>             13.16 </a:t>
                      </a:r>
                      <a:endParaRPr sz="20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solidFill>
                      <a:srgbClr val="0070C0"/>
                    </a:solidFill>
                  </a:tcPr>
                </a:tc>
              </a:tr>
              <a:tr h="781801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2400" b="1" strike="noStrike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Baskerville"/>
                          <a:cs typeface="TH SarabunPSK" pitchFamily="34" charset="-34"/>
                        </a:rPr>
                        <a:t>  </a:t>
                      </a:r>
                      <a:endParaRPr lang="en-US" sz="2400" b="1" strike="noStrike" dirty="0" smtClean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Baskerville"/>
                        <a:cs typeface="TH SarabunPSK" pitchFamily="34" charset="-34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2400" b="1" strike="noStrike" dirty="0" err="1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Baskerville"/>
                          <a:cs typeface="TH SarabunPSK" pitchFamily="34" charset="-34"/>
                        </a:rPr>
                        <a:t>งบ</a:t>
                      </a:r>
                      <a:r>
                        <a:rPr lang="en-US" sz="2400" b="1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Baskerville"/>
                          <a:cs typeface="TH SarabunPSK" pitchFamily="34" charset="-34"/>
                        </a:rPr>
                        <a:t> </a:t>
                      </a:r>
                      <a:r>
                        <a:rPr lang="en-US" sz="2400" b="1" strike="noStrike" dirty="0" err="1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Baskerville"/>
                          <a:cs typeface="TH SarabunPSK" pitchFamily="34" charset="-34"/>
                        </a:rPr>
                        <a:t>กศ.บป</a:t>
                      </a:r>
                      <a:r>
                        <a:rPr lang="en-US" sz="2400" b="1" strike="noStrike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Baskerville"/>
                          <a:cs typeface="TH SarabunPSK" pitchFamily="34" charset="-34"/>
                        </a:rPr>
                        <a:t>.</a:t>
                      </a:r>
                      <a:endParaRPr sz="20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2400" b="1" strike="noStrike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Baskerville"/>
                          <a:cs typeface="TH SarabunPSK" pitchFamily="34" charset="-34"/>
                        </a:rPr>
                        <a:t>              0.50 </a:t>
                      </a:r>
                      <a:endParaRPr sz="20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</a:tr>
              <a:tr h="781801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2400" b="1" strike="noStrike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Baskerville"/>
                          <a:cs typeface="TH SarabunPSK" pitchFamily="34" charset="-34"/>
                        </a:rPr>
                        <a:t>  </a:t>
                      </a:r>
                      <a:endParaRPr lang="en-US" sz="2400" b="1" strike="noStrike" dirty="0" smtClean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Baskerville"/>
                        <a:cs typeface="TH SarabunPSK" pitchFamily="34" charset="-34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2400" b="1" strike="noStrike" dirty="0" err="1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Baskerville"/>
                          <a:cs typeface="TH SarabunPSK" pitchFamily="34" charset="-34"/>
                        </a:rPr>
                        <a:t>งบ</a:t>
                      </a:r>
                      <a:r>
                        <a:rPr lang="en-US" sz="2400" b="1" strike="noStrike" dirty="0" err="1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Baskerville"/>
                          <a:cs typeface="TH SarabunPSK" pitchFamily="34" charset="-34"/>
                        </a:rPr>
                        <a:t>บัณฑิตศึกษา</a:t>
                      </a:r>
                      <a:endParaRPr sz="20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2400" b="1" strike="noStrike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Baskerville"/>
                          <a:cs typeface="TH SarabunPSK" pitchFamily="34" charset="-34"/>
                        </a:rPr>
                        <a:t>              1.52 </a:t>
                      </a:r>
                      <a:endParaRPr sz="20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</a:tr>
              <a:tr h="781801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2400" b="1" strike="noStrike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Baskerville"/>
                          <a:cs typeface="TH SarabunPSK" pitchFamily="34" charset="-34"/>
                        </a:rPr>
                        <a:t> </a:t>
                      </a:r>
                      <a:endParaRPr lang="en-US" sz="2400" b="1" strike="noStrike" dirty="0" smtClean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Baskerville"/>
                        <a:cs typeface="TH SarabunPSK" pitchFamily="34" charset="-34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2400" b="1" strike="noStrike" dirty="0" err="1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Baskerville"/>
                          <a:cs typeface="TH SarabunPSK" pitchFamily="34" charset="-34"/>
                        </a:rPr>
                        <a:t>รายได้</a:t>
                      </a:r>
                      <a:r>
                        <a:rPr lang="en-US" sz="2400" b="1" strike="noStrike" dirty="0" err="1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Baskerville"/>
                          <a:cs typeface="TH SarabunPSK" pitchFamily="34" charset="-34"/>
                        </a:rPr>
                        <a:t>บริการวิชาการ</a:t>
                      </a:r>
                      <a:endParaRPr sz="20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2400" b="1" strike="noStrike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Baskerville"/>
                          <a:cs typeface="TH SarabunPSK" pitchFamily="34" charset="-34"/>
                        </a:rPr>
                        <a:t>              1.10 </a:t>
                      </a:r>
                      <a:endParaRPr sz="20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solidFill>
                      <a:srgbClr val="7030A0"/>
                    </a:solidFill>
                  </a:tcPr>
                </a:tc>
              </a:tr>
              <a:tr h="781801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2400" b="1" strike="noStrike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Baskerville"/>
                          <a:cs typeface="TH SarabunPSK" pitchFamily="34" charset="-34"/>
                        </a:rPr>
                        <a:t>  </a:t>
                      </a:r>
                      <a:endParaRPr lang="en-US" sz="2400" b="1" strike="noStrike" dirty="0" smtClean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Baskerville"/>
                        <a:cs typeface="TH SarabunPSK" pitchFamily="34" charset="-34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2400" b="1" strike="noStrike" dirty="0" err="1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Baskerville"/>
                          <a:cs typeface="TH SarabunPSK" pitchFamily="34" charset="-34"/>
                        </a:rPr>
                        <a:t>ศูนย์</a:t>
                      </a:r>
                      <a:r>
                        <a:rPr lang="en-US" sz="2400" b="1" strike="noStrike" dirty="0" err="1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Baskerville"/>
                          <a:cs typeface="TH SarabunPSK" pitchFamily="34" charset="-34"/>
                        </a:rPr>
                        <a:t>ศึกษานานาชาติ</a:t>
                      </a:r>
                      <a:endParaRPr sz="20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2400" b="1" strike="noStrike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Baskerville"/>
                          <a:cs typeface="TH SarabunPSK" pitchFamily="34" charset="-34"/>
                        </a:rPr>
                        <a:t>              0.42 </a:t>
                      </a:r>
                      <a:endParaRPr sz="20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</a:tr>
              <a:tr h="781801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en-US" sz="2400" b="1" strike="noStrike" dirty="0" smtClean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Baskerville"/>
                        <a:cs typeface="TH SarabunPSK" pitchFamily="34" charset="-34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2400" b="1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Baskerville"/>
                          <a:cs typeface="TH SarabunPSK" pitchFamily="34" charset="-34"/>
                        </a:rPr>
                        <a:t>  </a:t>
                      </a:r>
                      <a:r>
                        <a:rPr lang="en-US" sz="2400" b="1" strike="noStrike" dirty="0" err="1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Baskerville"/>
                          <a:cs typeface="TH SarabunPSK" pitchFamily="34" charset="-34"/>
                        </a:rPr>
                        <a:t>รายได้อื่น</a:t>
                      </a:r>
                      <a:endParaRPr sz="20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2400" b="1" strike="noStrike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Baskerville"/>
                          <a:cs typeface="TH SarabunPSK" pitchFamily="34" charset="-34"/>
                        </a:rPr>
                        <a:t>              0.02 </a:t>
                      </a:r>
                      <a:endParaRPr sz="20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11" name="Chart 7"/>
          <p:cNvGraphicFramePr/>
          <p:nvPr>
            <p:extLst>
              <p:ext uri="{D42A27DB-BD31-4B8C-83A1-F6EECF244321}">
                <p14:modId xmlns:p14="http://schemas.microsoft.com/office/powerpoint/2010/main" val="3405349684"/>
              </p:ext>
            </p:extLst>
          </p:nvPr>
        </p:nvGraphicFramePr>
        <p:xfrm>
          <a:off x="198723" y="2212504"/>
          <a:ext cx="8669520" cy="67399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  <p:transition spd="med">
    <p:randomBar dir="vert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CustomShape 1"/>
          <p:cNvSpPr/>
          <p:nvPr/>
        </p:nvSpPr>
        <p:spPr>
          <a:xfrm>
            <a:off x="762120" y="492840"/>
            <a:ext cx="11480400" cy="1523520"/>
          </a:xfrm>
          <a:prstGeom prst="rect">
            <a:avLst/>
          </a:prstGeom>
          <a:blipFill>
            <a:blip r:embed="rId3" cstate="print"/>
            <a:tile/>
          </a:blipFill>
          <a:ln w="12600">
            <a:noFill/>
          </a:ln>
          <a:effectLst>
            <a:outerShdw blurRad="50800" dist="12700" rotWithShape="0">
              <a:srgbClr val="000000">
                <a:alpha val="60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13" name="TextShape 2"/>
          <p:cNvSpPr txBox="1"/>
          <p:nvPr/>
        </p:nvSpPr>
        <p:spPr>
          <a:xfrm>
            <a:off x="762120" y="2768760"/>
            <a:ext cx="11480400" cy="642852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thaiDist">
              <a:lnSpc>
                <a:spcPct val="100000"/>
              </a:lnSpc>
              <a:buBlip>
                <a:blip r:embed="rId4"/>
              </a:buBlip>
            </a:pPr>
            <a:r>
              <a:rPr lang="en-US" sz="3200" b="1" strike="noStrike" dirty="0" smtClean="0">
                <a:solidFill>
                  <a:srgbClr val="141618"/>
                </a:solidFill>
                <a:latin typeface="TH SarabunPSK" pitchFamily="34" charset="-34"/>
                <a:ea typeface="Tahoma"/>
                <a:cs typeface="TH SarabunPSK" pitchFamily="34" charset="-34"/>
              </a:rPr>
              <a:t>  ภาวะการ</a:t>
            </a:r>
            <a:r>
              <a:rPr lang="en-US" sz="3200" b="1" strike="noStrike" dirty="0">
                <a:solidFill>
                  <a:srgbClr val="141618"/>
                </a:solidFill>
                <a:latin typeface="TH SarabunPSK" pitchFamily="34" charset="-34"/>
                <a:ea typeface="Tahoma"/>
                <a:cs typeface="TH SarabunPSK" pitchFamily="34" charset="-34"/>
              </a:rPr>
              <a:t>แข่งขันระดับอุดมศึกษาในเขตการศึกษาที่รับผิดชอบค่อนข้างสูง </a:t>
            </a:r>
            <a:r>
              <a:rPr lang="en-US" sz="3200" b="1" strike="noStrike" dirty="0" err="1">
                <a:solidFill>
                  <a:srgbClr val="141618"/>
                </a:solidFill>
                <a:latin typeface="TH SarabunPSK" pitchFamily="34" charset="-34"/>
                <a:ea typeface="Tahoma"/>
                <a:cs typeface="TH SarabunPSK" pitchFamily="34" charset="-34"/>
              </a:rPr>
              <a:t>แต่มีเยาวชนในวัยเรียนลดลง</a:t>
            </a:r>
            <a:r>
              <a:rPr lang="en-US" sz="3200" b="1" strike="noStrike" dirty="0">
                <a:solidFill>
                  <a:srgbClr val="141618"/>
                </a:solidFill>
                <a:latin typeface="TH SarabunPSK" pitchFamily="34" charset="-34"/>
                <a:ea typeface="Tahoma"/>
                <a:cs typeface="TH SarabunPSK" pitchFamily="34" charset="-34"/>
              </a:rPr>
              <a:t> </a:t>
            </a:r>
            <a:r>
              <a:rPr lang="en-US" sz="3200" b="1" strike="noStrike" dirty="0" err="1">
                <a:solidFill>
                  <a:srgbClr val="141618"/>
                </a:solidFill>
                <a:latin typeface="TH SarabunPSK" pitchFamily="34" charset="-34"/>
                <a:ea typeface="Tahoma"/>
                <a:cs typeface="TH SarabunPSK" pitchFamily="34" charset="-34"/>
              </a:rPr>
              <a:t>และพบว่าคนชรามีแนวโน้มจะมีอายุยืน</a:t>
            </a:r>
            <a:r>
              <a:rPr lang="en-US" sz="3200" b="1" strike="noStrike" dirty="0" err="1" smtClean="0">
                <a:solidFill>
                  <a:srgbClr val="141618"/>
                </a:solidFill>
                <a:latin typeface="TH SarabunPSK" pitchFamily="34" charset="-34"/>
                <a:ea typeface="Tahoma"/>
                <a:cs typeface="TH SarabunPSK" pitchFamily="34" charset="-34"/>
              </a:rPr>
              <a:t>ขึ้น</a:t>
            </a:r>
            <a:endParaRPr sz="3200" b="1" dirty="0">
              <a:latin typeface="TH SarabunPSK" pitchFamily="34" charset="-34"/>
              <a:cs typeface="TH SarabunPSK" pitchFamily="34" charset="-34"/>
            </a:endParaRPr>
          </a:p>
          <a:p>
            <a:pPr algn="thaiDist">
              <a:lnSpc>
                <a:spcPct val="100000"/>
              </a:lnSpc>
              <a:buBlip>
                <a:blip r:embed="rId4"/>
              </a:buBlip>
            </a:pPr>
            <a:r>
              <a:rPr lang="en-US" sz="3200" b="1" strike="noStrike" dirty="0" smtClean="0">
                <a:solidFill>
                  <a:srgbClr val="141618"/>
                </a:solidFill>
                <a:latin typeface="TH SarabunPSK" pitchFamily="34" charset="-34"/>
                <a:ea typeface="Tahoma"/>
                <a:cs typeface="TH SarabunPSK" pitchFamily="34" charset="-34"/>
              </a:rPr>
              <a:t>  หลักสูตร</a:t>
            </a:r>
            <a:r>
              <a:rPr lang="en-US" sz="3200" b="1" strike="noStrike" dirty="0">
                <a:solidFill>
                  <a:srgbClr val="141618"/>
                </a:solidFill>
                <a:latin typeface="TH SarabunPSK" pitchFamily="34" charset="-34"/>
                <a:ea typeface="Tahoma"/>
                <a:cs typeface="TH SarabunPSK" pitchFamily="34" charset="-34"/>
              </a:rPr>
              <a:t>ที่มีอยู่ไม่ได้ตอบสนองต่อชุมชนที่อยู่ในเขตการศึกษาที่รับผิดชอบอย่างชัดเจน </a:t>
            </a:r>
            <a:r>
              <a:rPr lang="en-US" sz="3200" b="1" strike="noStrike" dirty="0" err="1">
                <a:solidFill>
                  <a:srgbClr val="141618"/>
                </a:solidFill>
                <a:latin typeface="TH SarabunPSK" pitchFamily="34" charset="-34"/>
                <a:ea typeface="Tahoma"/>
                <a:cs typeface="TH SarabunPSK" pitchFamily="34" charset="-34"/>
              </a:rPr>
              <a:t>ส่วนมากเป็นหลักสูตรที่พบเห็นได้ตามมหาวิทยาลัยทั่ว</a:t>
            </a:r>
            <a:r>
              <a:rPr lang="en-US" sz="3200" b="1" strike="noStrike" dirty="0">
                <a:solidFill>
                  <a:srgbClr val="141618"/>
                </a:solidFill>
                <a:latin typeface="TH SarabunPSK" pitchFamily="34" charset="-34"/>
                <a:ea typeface="Tahoma"/>
                <a:cs typeface="TH SarabunPSK" pitchFamily="34" charset="-34"/>
              </a:rPr>
              <a:t> ๆ </a:t>
            </a:r>
            <a:r>
              <a:rPr lang="en-US" sz="3200" b="1" strike="noStrike" dirty="0" err="1">
                <a:solidFill>
                  <a:srgbClr val="141618"/>
                </a:solidFill>
                <a:latin typeface="TH SarabunPSK" pitchFamily="34" charset="-34"/>
                <a:ea typeface="Tahoma"/>
                <a:cs typeface="TH SarabunPSK" pitchFamily="34" charset="-34"/>
              </a:rPr>
              <a:t>ไป</a:t>
            </a:r>
            <a:r>
              <a:rPr lang="en-US" sz="3200" b="1" strike="noStrike" dirty="0">
                <a:solidFill>
                  <a:srgbClr val="141618"/>
                </a:solidFill>
                <a:latin typeface="TH SarabunPSK" pitchFamily="34" charset="-34"/>
                <a:ea typeface="Tahoma"/>
                <a:cs typeface="TH SarabunPSK" pitchFamily="34" charset="-34"/>
              </a:rPr>
              <a:t> </a:t>
            </a:r>
            <a:r>
              <a:rPr lang="en-US" sz="3200" b="1" strike="noStrike" dirty="0" err="1">
                <a:solidFill>
                  <a:srgbClr val="141618"/>
                </a:solidFill>
                <a:latin typeface="TH SarabunPSK" pitchFamily="34" charset="-34"/>
                <a:ea typeface="Tahoma"/>
                <a:cs typeface="TH SarabunPSK" pitchFamily="34" charset="-34"/>
              </a:rPr>
              <a:t>ไม่พบความโดดเด่นของหลักสูตร</a:t>
            </a:r>
            <a:r>
              <a:rPr lang="en-US" sz="3200" b="1" strike="noStrike" dirty="0">
                <a:solidFill>
                  <a:srgbClr val="141618"/>
                </a:solidFill>
                <a:latin typeface="TH SarabunPSK" pitchFamily="34" charset="-34"/>
                <a:ea typeface="Tahoma"/>
                <a:cs typeface="TH SarabunPSK" pitchFamily="34" charset="-34"/>
              </a:rPr>
              <a:t> </a:t>
            </a:r>
            <a:r>
              <a:rPr lang="en-US" sz="3200" b="1" strike="noStrike" dirty="0" err="1">
                <a:solidFill>
                  <a:srgbClr val="141618"/>
                </a:solidFill>
                <a:latin typeface="TH SarabunPSK" pitchFamily="34" charset="-34"/>
                <a:ea typeface="Tahoma"/>
                <a:cs typeface="TH SarabunPSK" pitchFamily="34" charset="-34"/>
              </a:rPr>
              <a:t>ไม่พบความโดดเด่นของคณะ</a:t>
            </a:r>
            <a:r>
              <a:rPr lang="en-US" sz="3200" b="1" strike="noStrike" dirty="0">
                <a:solidFill>
                  <a:srgbClr val="141618"/>
                </a:solidFill>
                <a:latin typeface="TH SarabunPSK" pitchFamily="34" charset="-34"/>
                <a:ea typeface="Tahoma"/>
                <a:cs typeface="TH SarabunPSK" pitchFamily="34" charset="-34"/>
              </a:rPr>
              <a:t> </a:t>
            </a:r>
            <a:r>
              <a:rPr lang="en-US" sz="3200" b="1" strike="noStrike" dirty="0" err="1">
                <a:solidFill>
                  <a:srgbClr val="141618"/>
                </a:solidFill>
                <a:latin typeface="TH SarabunPSK" pitchFamily="34" charset="-34"/>
                <a:ea typeface="Tahoma"/>
                <a:cs typeface="TH SarabunPSK" pitchFamily="34" charset="-34"/>
              </a:rPr>
              <a:t>และไม่พบความโดดเด่นของ</a:t>
            </a:r>
            <a:r>
              <a:rPr lang="en-US" sz="3200" b="1" strike="noStrike" dirty="0" err="1" smtClean="0">
                <a:solidFill>
                  <a:srgbClr val="141618"/>
                </a:solidFill>
                <a:latin typeface="TH SarabunPSK" pitchFamily="34" charset="-34"/>
                <a:ea typeface="Tahoma"/>
                <a:cs typeface="TH SarabunPSK" pitchFamily="34" charset="-34"/>
              </a:rPr>
              <a:t>มหาวิทยาลัย</a:t>
            </a:r>
            <a:endParaRPr lang="en-US" sz="3200" b="1" dirty="0">
              <a:solidFill>
                <a:srgbClr val="141618"/>
              </a:solidFill>
              <a:latin typeface="TH SarabunPSK" pitchFamily="34" charset="-34"/>
              <a:ea typeface="Tahoma"/>
              <a:cs typeface="TH SarabunPSK" pitchFamily="34" charset="-34"/>
            </a:endParaRPr>
          </a:p>
          <a:p>
            <a:pPr algn="thaiDist">
              <a:lnSpc>
                <a:spcPct val="100000"/>
              </a:lnSpc>
              <a:buBlip>
                <a:blip r:embed="rId4"/>
              </a:buBlip>
            </a:pPr>
            <a:r>
              <a:rPr lang="en-US" sz="3200" b="1" dirty="0" smtClean="0">
                <a:solidFill>
                  <a:srgbClr val="141618"/>
                </a:solidFill>
                <a:latin typeface="TH SarabunPSK" pitchFamily="34" charset="-34"/>
                <a:ea typeface="Tahoma"/>
                <a:cs typeface="TH SarabunPSK" pitchFamily="34" charset="-34"/>
              </a:rPr>
              <a:t>  </a:t>
            </a:r>
            <a:r>
              <a:rPr lang="th-TH" sz="3200" b="1" dirty="0" smtClean="0">
                <a:solidFill>
                  <a:srgbClr val="141618"/>
                </a:solidFill>
                <a:latin typeface="TH SarabunPSK" pitchFamily="34" charset="-34"/>
                <a:ea typeface="Tahoma"/>
                <a:cs typeface="TH SarabunPSK" pitchFamily="34" charset="-34"/>
              </a:rPr>
              <a:t>หลักสูตรมีจำนวนน้อย ทั้งระดับปริญญาตรีและบัณฑิตศึกษา</a:t>
            </a:r>
            <a:endParaRPr sz="3200" b="1" dirty="0">
              <a:latin typeface="TH SarabunPSK" pitchFamily="34" charset="-34"/>
              <a:cs typeface="TH SarabunPSK" pitchFamily="34" charset="-34"/>
            </a:endParaRPr>
          </a:p>
          <a:p>
            <a:pPr algn="thaiDist">
              <a:lnSpc>
                <a:spcPct val="100000"/>
              </a:lnSpc>
              <a:buBlip>
                <a:blip r:embed="rId4"/>
              </a:buBlip>
            </a:pPr>
            <a:r>
              <a:rPr lang="en-US" sz="3200" b="1" strike="noStrike" dirty="0" smtClean="0">
                <a:solidFill>
                  <a:srgbClr val="141618"/>
                </a:solidFill>
                <a:latin typeface="TH SarabunPSK" pitchFamily="34" charset="-34"/>
                <a:ea typeface="Tahoma"/>
                <a:cs typeface="TH SarabunPSK" pitchFamily="34" charset="-34"/>
              </a:rPr>
              <a:t>  </a:t>
            </a:r>
            <a:r>
              <a:rPr lang="en-US" sz="3200" b="1" strike="noStrike" dirty="0" err="1" smtClean="0">
                <a:solidFill>
                  <a:srgbClr val="141618"/>
                </a:solidFill>
                <a:latin typeface="TH SarabunPSK" pitchFamily="34" charset="-34"/>
                <a:ea typeface="Tahoma"/>
                <a:cs typeface="TH SarabunPSK" pitchFamily="34" charset="-34"/>
              </a:rPr>
              <a:t>การ</a:t>
            </a:r>
            <a:r>
              <a:rPr lang="en-US" sz="3200" b="1" strike="noStrike" dirty="0" err="1">
                <a:solidFill>
                  <a:srgbClr val="141618"/>
                </a:solidFill>
                <a:latin typeface="TH SarabunPSK" pitchFamily="34" charset="-34"/>
                <a:ea typeface="Tahoma"/>
                <a:cs typeface="TH SarabunPSK" pitchFamily="34" charset="-34"/>
              </a:rPr>
              <a:t>กระจายภาระงานไม่สม่ำเสมอ</a:t>
            </a:r>
            <a:r>
              <a:rPr lang="en-US" sz="3200" b="1" strike="noStrike" dirty="0">
                <a:solidFill>
                  <a:srgbClr val="141618"/>
                </a:solidFill>
                <a:latin typeface="TH SarabunPSK" pitchFamily="34" charset="-34"/>
                <a:ea typeface="Tahoma"/>
                <a:cs typeface="TH SarabunPSK" pitchFamily="34" charset="-34"/>
              </a:rPr>
              <a:t> </a:t>
            </a:r>
            <a:r>
              <a:rPr lang="en-US" sz="3200" b="1" strike="noStrike" dirty="0" err="1">
                <a:solidFill>
                  <a:srgbClr val="141618"/>
                </a:solidFill>
                <a:latin typeface="TH SarabunPSK" pitchFamily="34" charset="-34"/>
                <a:ea typeface="Tahoma"/>
                <a:cs typeface="TH SarabunPSK" pitchFamily="34" charset="-34"/>
              </a:rPr>
              <a:t>ขาดหลักเกณฑ์ในการกระตุ้นให้เกิดการตื่นตัวของบุคลากร</a:t>
            </a:r>
            <a:r>
              <a:rPr lang="en-US" sz="3200" b="1" strike="noStrike" dirty="0">
                <a:solidFill>
                  <a:srgbClr val="141618"/>
                </a:solidFill>
                <a:latin typeface="TH SarabunPSK" pitchFamily="34" charset="-34"/>
                <a:ea typeface="Tahoma"/>
                <a:cs typeface="TH SarabunPSK" pitchFamily="34" charset="-34"/>
              </a:rPr>
              <a:t> </a:t>
            </a:r>
            <a:r>
              <a:rPr lang="en-US" sz="3200" b="1" strike="noStrike" dirty="0" smtClean="0">
                <a:solidFill>
                  <a:srgbClr val="141618"/>
                </a:solidFill>
                <a:latin typeface="TH SarabunPSK" pitchFamily="34" charset="-34"/>
                <a:ea typeface="Tahoma"/>
                <a:cs typeface="TH SarabunPSK" pitchFamily="34" charset="-34"/>
              </a:rPr>
              <a:t>    </a:t>
            </a:r>
            <a:r>
              <a:rPr lang="en-US" sz="3200" b="1" strike="noStrike" dirty="0" err="1" smtClean="0">
                <a:solidFill>
                  <a:srgbClr val="141618"/>
                </a:solidFill>
                <a:latin typeface="TH SarabunPSK" pitchFamily="34" charset="-34"/>
                <a:ea typeface="Tahoma"/>
                <a:cs typeface="TH SarabunPSK" pitchFamily="34" charset="-34"/>
              </a:rPr>
              <a:t>ทั้ง</a:t>
            </a:r>
            <a:r>
              <a:rPr lang="en-US" sz="3200" b="1" strike="noStrike" dirty="0" err="1">
                <a:solidFill>
                  <a:srgbClr val="141618"/>
                </a:solidFill>
                <a:latin typeface="TH SarabunPSK" pitchFamily="34" charset="-34"/>
                <a:ea typeface="Tahoma"/>
                <a:cs typeface="TH SarabunPSK" pitchFamily="34" charset="-34"/>
              </a:rPr>
              <a:t>ฝ่ายวิชาการ</a:t>
            </a:r>
            <a:r>
              <a:rPr lang="en-US" sz="3200" b="1" strike="noStrike" dirty="0">
                <a:solidFill>
                  <a:srgbClr val="141618"/>
                </a:solidFill>
                <a:latin typeface="TH SarabunPSK" pitchFamily="34" charset="-34"/>
                <a:ea typeface="Tahoma"/>
                <a:cs typeface="TH SarabunPSK" pitchFamily="34" charset="-34"/>
              </a:rPr>
              <a:t> </a:t>
            </a:r>
            <a:r>
              <a:rPr lang="en-US" sz="3200" b="1" strike="noStrike" dirty="0" err="1">
                <a:solidFill>
                  <a:srgbClr val="141618"/>
                </a:solidFill>
                <a:latin typeface="TH SarabunPSK" pitchFamily="34" charset="-34"/>
                <a:ea typeface="Tahoma"/>
                <a:cs typeface="TH SarabunPSK" pitchFamily="34" charset="-34"/>
              </a:rPr>
              <a:t>และฝ่ายสนับสนุน</a:t>
            </a:r>
            <a:r>
              <a:rPr lang="en-US" sz="3200" b="1" strike="noStrike" dirty="0">
                <a:solidFill>
                  <a:srgbClr val="141618"/>
                </a:solidFill>
                <a:latin typeface="TH SarabunPSK" pitchFamily="34" charset="-34"/>
                <a:ea typeface="Tahoma"/>
                <a:cs typeface="TH SarabunPSK" pitchFamily="34" charset="-34"/>
              </a:rPr>
              <a:t> </a:t>
            </a:r>
            <a:endParaRPr sz="3200" b="1" dirty="0">
              <a:latin typeface="TH SarabunPSK" pitchFamily="34" charset="-34"/>
              <a:cs typeface="TH SarabunPSK" pitchFamily="34" charset="-34"/>
            </a:endParaRPr>
          </a:p>
          <a:p>
            <a:pPr algn="thaiDist">
              <a:lnSpc>
                <a:spcPct val="100000"/>
              </a:lnSpc>
              <a:buBlip>
                <a:blip r:embed="rId4"/>
              </a:buBlip>
            </a:pPr>
            <a:r>
              <a:rPr lang="en-US" sz="3200" b="1" strike="noStrike" dirty="0" smtClean="0">
                <a:solidFill>
                  <a:srgbClr val="141618"/>
                </a:solidFill>
                <a:latin typeface="TH SarabunPSK" pitchFamily="34" charset="-34"/>
                <a:ea typeface="Tahoma"/>
                <a:cs typeface="TH SarabunPSK" pitchFamily="34" charset="-34"/>
              </a:rPr>
              <a:t>  </a:t>
            </a:r>
            <a:r>
              <a:rPr lang="en-US" sz="3200" b="1" strike="noStrike" dirty="0" err="1" smtClean="0">
                <a:solidFill>
                  <a:srgbClr val="141618"/>
                </a:solidFill>
                <a:latin typeface="TH SarabunPSK" pitchFamily="34" charset="-34"/>
                <a:ea typeface="Tahoma"/>
                <a:cs typeface="TH SarabunPSK" pitchFamily="34" charset="-34"/>
              </a:rPr>
              <a:t>ระบบ</a:t>
            </a:r>
            <a:r>
              <a:rPr lang="en-US" sz="3200" b="1" strike="noStrike" dirty="0" err="1">
                <a:solidFill>
                  <a:srgbClr val="141618"/>
                </a:solidFill>
                <a:latin typeface="TH SarabunPSK" pitchFamily="34" charset="-34"/>
                <a:ea typeface="Tahoma"/>
                <a:cs typeface="TH SarabunPSK" pitchFamily="34" charset="-34"/>
              </a:rPr>
              <a:t>การต่อยอดความรู้</a:t>
            </a:r>
            <a:r>
              <a:rPr lang="en-US" sz="3200" b="1" strike="noStrike" dirty="0">
                <a:solidFill>
                  <a:srgbClr val="141618"/>
                </a:solidFill>
                <a:latin typeface="TH SarabunPSK" pitchFamily="34" charset="-34"/>
                <a:ea typeface="Tahoma"/>
                <a:cs typeface="TH SarabunPSK" pitchFamily="34" charset="-34"/>
              </a:rPr>
              <a:t> </a:t>
            </a:r>
            <a:r>
              <a:rPr lang="en-US" sz="3200" b="1" strike="noStrike" dirty="0" err="1">
                <a:solidFill>
                  <a:srgbClr val="141618"/>
                </a:solidFill>
                <a:latin typeface="TH SarabunPSK" pitchFamily="34" charset="-34"/>
                <a:ea typeface="Tahoma"/>
                <a:cs typeface="TH SarabunPSK" pitchFamily="34" charset="-34"/>
              </a:rPr>
              <a:t>งานวิจัย</a:t>
            </a:r>
            <a:r>
              <a:rPr lang="en-US" sz="3200" b="1" strike="noStrike" dirty="0">
                <a:solidFill>
                  <a:srgbClr val="141618"/>
                </a:solidFill>
                <a:latin typeface="TH SarabunPSK" pitchFamily="34" charset="-34"/>
                <a:ea typeface="Tahoma"/>
                <a:cs typeface="TH SarabunPSK" pitchFamily="34" charset="-34"/>
              </a:rPr>
              <a:t> </a:t>
            </a:r>
            <a:r>
              <a:rPr lang="en-US" sz="3200" b="1" strike="noStrike" dirty="0" err="1">
                <a:solidFill>
                  <a:srgbClr val="141618"/>
                </a:solidFill>
                <a:latin typeface="TH SarabunPSK" pitchFamily="34" charset="-34"/>
                <a:ea typeface="Tahoma"/>
                <a:cs typeface="TH SarabunPSK" pitchFamily="34" charset="-34"/>
              </a:rPr>
              <a:t>งานสร้างสรรค์</a:t>
            </a:r>
            <a:r>
              <a:rPr lang="en-US" sz="3200" b="1" strike="noStrike" dirty="0">
                <a:solidFill>
                  <a:srgbClr val="141618"/>
                </a:solidFill>
                <a:latin typeface="TH SarabunPSK" pitchFamily="34" charset="-34"/>
                <a:ea typeface="Tahoma"/>
                <a:cs typeface="TH SarabunPSK" pitchFamily="34" charset="-34"/>
              </a:rPr>
              <a:t> </a:t>
            </a:r>
            <a:r>
              <a:rPr lang="en-US" sz="3200" b="1" strike="noStrike" dirty="0" err="1">
                <a:solidFill>
                  <a:srgbClr val="141618"/>
                </a:solidFill>
                <a:latin typeface="TH SarabunPSK" pitchFamily="34" charset="-34"/>
                <a:ea typeface="Tahoma"/>
                <a:cs typeface="TH SarabunPSK" pitchFamily="34" charset="-34"/>
              </a:rPr>
              <a:t>และการพัฒนาคุณภาพบุคลากร</a:t>
            </a:r>
            <a:r>
              <a:rPr lang="en-US" sz="3200" b="1" strike="noStrike" dirty="0">
                <a:solidFill>
                  <a:srgbClr val="141618"/>
                </a:solidFill>
                <a:latin typeface="TH SarabunPSK" pitchFamily="34" charset="-34"/>
                <a:ea typeface="Tahoma"/>
                <a:cs typeface="TH SarabunPSK" pitchFamily="34" charset="-34"/>
              </a:rPr>
              <a:t> </a:t>
            </a:r>
            <a:r>
              <a:rPr lang="en-US" sz="3200" b="1" strike="noStrike" dirty="0" err="1">
                <a:solidFill>
                  <a:srgbClr val="141618"/>
                </a:solidFill>
                <a:latin typeface="TH SarabunPSK" pitchFamily="34" charset="-34"/>
                <a:ea typeface="Tahoma"/>
                <a:cs typeface="TH SarabunPSK" pitchFamily="34" charset="-34"/>
              </a:rPr>
              <a:t>ไม่มีความสอดประสานต่อการพัฒนาผู้เรียน</a:t>
            </a:r>
            <a:r>
              <a:rPr lang="en-US" sz="3200" b="1" strike="noStrike" dirty="0">
                <a:solidFill>
                  <a:srgbClr val="141618"/>
                </a:solidFill>
                <a:latin typeface="TH SarabunPSK" pitchFamily="34" charset="-34"/>
                <a:ea typeface="Tahoma"/>
                <a:cs typeface="TH SarabunPSK" pitchFamily="34" charset="-34"/>
              </a:rPr>
              <a:t> </a:t>
            </a:r>
            <a:r>
              <a:rPr lang="en-US" sz="3200" b="1" strike="noStrike" dirty="0" err="1">
                <a:solidFill>
                  <a:srgbClr val="141618"/>
                </a:solidFill>
                <a:latin typeface="TH SarabunPSK" pitchFamily="34" charset="-34"/>
                <a:ea typeface="Tahoma"/>
                <a:cs typeface="TH SarabunPSK" pitchFamily="34" charset="-34"/>
              </a:rPr>
              <a:t>เน้นไปที่ตัวผู้สอนเป็นสำคัญ</a:t>
            </a:r>
            <a:r>
              <a:rPr lang="en-US" sz="3200" b="1" strike="noStrike" dirty="0">
                <a:solidFill>
                  <a:srgbClr val="141618"/>
                </a:solidFill>
                <a:latin typeface="TH SarabunPSK" pitchFamily="34" charset="-34"/>
                <a:ea typeface="Tahoma"/>
                <a:cs typeface="TH SarabunPSK" pitchFamily="34" charset="-34"/>
              </a:rPr>
              <a:t> </a:t>
            </a:r>
            <a:endParaRPr sz="3200" b="1" dirty="0">
              <a:latin typeface="TH SarabunPSK" pitchFamily="34" charset="-34"/>
              <a:cs typeface="TH SarabunPSK" pitchFamily="34" charset="-34"/>
            </a:endParaRPr>
          </a:p>
          <a:p>
            <a:pPr algn="thaiDist">
              <a:lnSpc>
                <a:spcPct val="100000"/>
              </a:lnSpc>
              <a:buBlip>
                <a:blip r:embed="rId4"/>
              </a:buBlip>
            </a:pPr>
            <a:r>
              <a:rPr lang="en-US" sz="3200" b="1" strike="noStrike" dirty="0" smtClean="0">
                <a:solidFill>
                  <a:srgbClr val="141618"/>
                </a:solidFill>
                <a:latin typeface="TH SarabunPSK" pitchFamily="34" charset="-34"/>
                <a:ea typeface="Tahoma"/>
                <a:cs typeface="TH SarabunPSK" pitchFamily="34" charset="-34"/>
              </a:rPr>
              <a:t>  </a:t>
            </a:r>
            <a:r>
              <a:rPr lang="en-US" sz="3200" b="1" strike="noStrike" dirty="0" err="1" smtClean="0">
                <a:solidFill>
                  <a:srgbClr val="141618"/>
                </a:solidFill>
                <a:latin typeface="TH SarabunPSK" pitchFamily="34" charset="-34"/>
                <a:ea typeface="Tahoma"/>
                <a:cs typeface="TH SarabunPSK" pitchFamily="34" charset="-34"/>
              </a:rPr>
              <a:t>สมาคม</a:t>
            </a:r>
            <a:r>
              <a:rPr lang="en-US" sz="3200" b="1" strike="noStrike" dirty="0" err="1">
                <a:solidFill>
                  <a:srgbClr val="141618"/>
                </a:solidFill>
                <a:latin typeface="TH SarabunPSK" pitchFamily="34" charset="-34"/>
                <a:ea typeface="Tahoma"/>
                <a:cs typeface="TH SarabunPSK" pitchFamily="34" charset="-34"/>
              </a:rPr>
              <a:t>ศิษย์เก่ายังไม่มีความเข้มแข็ง</a:t>
            </a:r>
            <a:endParaRPr sz="3200" b="1" dirty="0">
              <a:latin typeface="TH SarabunPSK" pitchFamily="34" charset="-34"/>
              <a:cs typeface="TH SarabunPSK" pitchFamily="34" charset="-34"/>
            </a:endParaRPr>
          </a:p>
          <a:p>
            <a:pPr algn="thaiDist">
              <a:lnSpc>
                <a:spcPct val="100000"/>
              </a:lnSpc>
              <a:buBlip>
                <a:blip r:embed="rId4"/>
              </a:buBlip>
            </a:pPr>
            <a:r>
              <a:rPr lang="en-US" sz="3200" b="1" strike="noStrike" dirty="0" smtClean="0">
                <a:solidFill>
                  <a:srgbClr val="141618"/>
                </a:solidFill>
                <a:latin typeface="TH SarabunPSK" pitchFamily="34" charset="-34"/>
                <a:ea typeface="Tahoma"/>
                <a:cs typeface="TH SarabunPSK" pitchFamily="34" charset="-34"/>
              </a:rPr>
              <a:t>  นักศึกษา </a:t>
            </a:r>
            <a:r>
              <a:rPr lang="en-US" sz="3200" b="1" strike="noStrike" dirty="0" err="1" smtClean="0">
                <a:solidFill>
                  <a:srgbClr val="141618"/>
                </a:solidFill>
                <a:latin typeface="TH SarabunPSK" pitchFamily="34" charset="-34"/>
                <a:ea typeface="Tahoma"/>
                <a:cs typeface="TH SarabunPSK" pitchFamily="34" charset="-34"/>
              </a:rPr>
              <a:t>และ</a:t>
            </a:r>
            <a:r>
              <a:rPr lang="en-US" sz="3200" b="1" strike="noStrike" dirty="0" err="1">
                <a:solidFill>
                  <a:srgbClr val="141618"/>
                </a:solidFill>
                <a:latin typeface="TH SarabunPSK" pitchFamily="34" charset="-34"/>
                <a:ea typeface="Tahoma"/>
                <a:cs typeface="TH SarabunPSK" pitchFamily="34" charset="-34"/>
              </a:rPr>
              <a:t>บุคลากรส่วนมากขาดทักษะในการสื่อสาร</a:t>
            </a:r>
            <a:r>
              <a:rPr lang="en-US" sz="3200" b="1" strike="noStrike" dirty="0" err="1" smtClean="0">
                <a:solidFill>
                  <a:srgbClr val="141618"/>
                </a:solidFill>
                <a:latin typeface="TH SarabunPSK" pitchFamily="34" charset="-34"/>
                <a:ea typeface="Tahoma"/>
                <a:cs typeface="TH SarabunPSK" pitchFamily="34" charset="-34"/>
              </a:rPr>
              <a:t>ภาษาต่างประเทศ</a:t>
            </a:r>
            <a:endParaRPr lang="en-US" sz="3200" b="1" strike="noStrike" dirty="0" smtClean="0">
              <a:solidFill>
                <a:srgbClr val="141618"/>
              </a:solidFill>
              <a:latin typeface="TH SarabunPSK" pitchFamily="34" charset="-34"/>
              <a:ea typeface="Tahoma"/>
              <a:cs typeface="TH SarabunPSK" pitchFamily="34" charset="-34"/>
            </a:endParaRPr>
          </a:p>
          <a:p>
            <a:pPr algn="thaiDist">
              <a:lnSpc>
                <a:spcPct val="100000"/>
              </a:lnSpc>
              <a:buBlip>
                <a:blip r:embed="rId4"/>
              </a:buBlip>
            </a:pPr>
            <a:r>
              <a:rPr lang="en-US" sz="3200" b="1" dirty="0" smtClean="0">
                <a:solidFill>
                  <a:srgbClr val="141618"/>
                </a:solidFill>
                <a:latin typeface="TH SarabunPSK" pitchFamily="34" charset="-34"/>
                <a:ea typeface="Tahoma"/>
                <a:cs typeface="TH SarabunPSK" pitchFamily="34" charset="-34"/>
              </a:rPr>
              <a:t>  </a:t>
            </a:r>
            <a:r>
              <a:rPr lang="th-TH" sz="3200" b="1" dirty="0" smtClean="0">
                <a:solidFill>
                  <a:srgbClr val="141618"/>
                </a:solidFill>
                <a:latin typeface="TH SarabunPSK" pitchFamily="34" charset="-34"/>
                <a:ea typeface="Tahoma"/>
                <a:cs typeface="TH SarabunPSK" pitchFamily="34" charset="-34"/>
              </a:rPr>
              <a:t>มีหอพักจำนวนจำกัด ไม่สามารถรองรับนักศึกษาที่มีความจำเป็น และนักศึกษานานาชาติ</a:t>
            </a:r>
            <a:endParaRPr sz="32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14" name="CustomShape 3"/>
          <p:cNvSpPr/>
          <p:nvPr/>
        </p:nvSpPr>
        <p:spPr>
          <a:xfrm>
            <a:off x="3315600" y="927360"/>
            <a:ext cx="5929560" cy="6998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en-US" sz="6000" b="1" strike="noStrike" dirty="0" err="1">
                <a:solidFill>
                  <a:srgbClr val="BEA56D"/>
                </a:solidFill>
                <a:latin typeface="TH SarabunPSK" pitchFamily="34" charset="-34"/>
                <a:ea typeface="Baskerville"/>
                <a:cs typeface="TH SarabunPSK" pitchFamily="34" charset="-34"/>
              </a:rPr>
              <a:t>วิเคราะห์จุดอ่อนและภัยคุกคาม</a:t>
            </a:r>
            <a:endParaRPr sz="4400" dirty="0">
              <a:latin typeface="TH SarabunPSK" pitchFamily="34" charset="-34"/>
              <a:cs typeface="TH SarabunPSK" pitchFamily="34" charset="-34"/>
            </a:endParaRPr>
          </a:p>
        </p:txBody>
      </p:sp>
    </p:spTree>
  </p:cSld>
  <p:clrMapOvr>
    <a:masterClrMapping/>
  </p:clrMapOvr>
  <p:transition spd="med">
    <p:randomBar dir="vert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CustomShape 1"/>
          <p:cNvSpPr/>
          <p:nvPr/>
        </p:nvSpPr>
        <p:spPr>
          <a:xfrm>
            <a:off x="762120" y="492840"/>
            <a:ext cx="11480400" cy="1523520"/>
          </a:xfrm>
          <a:prstGeom prst="rect">
            <a:avLst/>
          </a:prstGeom>
          <a:blipFill>
            <a:blip r:embed="rId3" cstate="print"/>
            <a:tile/>
          </a:blipFill>
          <a:ln w="12600">
            <a:noFill/>
          </a:ln>
          <a:effectLst>
            <a:outerShdw blurRad="50800" dist="12700" rotWithShape="0">
              <a:srgbClr val="000000">
                <a:alpha val="60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16" name="CustomShape 2"/>
          <p:cNvSpPr/>
          <p:nvPr/>
        </p:nvSpPr>
        <p:spPr>
          <a:xfrm>
            <a:off x="3680640" y="927360"/>
            <a:ext cx="5199480" cy="6998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en-US" sz="6000" b="1" strike="noStrike" dirty="0" err="1">
                <a:solidFill>
                  <a:srgbClr val="BEA56D"/>
                </a:solidFill>
                <a:latin typeface="TH SarabunPSK" pitchFamily="34" charset="-34"/>
                <a:ea typeface="Baskerville"/>
                <a:cs typeface="TH SarabunPSK" pitchFamily="34" charset="-34"/>
              </a:rPr>
              <a:t>วิเคราะห์จุดแข็งและโอกาส</a:t>
            </a:r>
            <a:endParaRPr sz="440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17" name="TextShape 3"/>
          <p:cNvSpPr txBox="1"/>
          <p:nvPr/>
        </p:nvSpPr>
        <p:spPr>
          <a:xfrm>
            <a:off x="762120" y="2768760"/>
            <a:ext cx="11480400" cy="57146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thaiDist">
              <a:lnSpc>
                <a:spcPct val="100000"/>
              </a:lnSpc>
              <a:buBlip>
                <a:blip r:embed="rId4"/>
              </a:buBlip>
            </a:pPr>
            <a:r>
              <a:rPr lang="en-US" sz="3200" b="1" strike="noStrike" dirty="0" smtClean="0">
                <a:solidFill>
                  <a:srgbClr val="141618"/>
                </a:solidFill>
                <a:latin typeface="TH SarabunPSK" pitchFamily="34" charset="-34"/>
                <a:ea typeface="Tahoma"/>
                <a:cs typeface="TH SarabunPSK" pitchFamily="34" charset="-34"/>
              </a:rPr>
              <a:t> </a:t>
            </a:r>
            <a:r>
              <a:rPr lang="th-TH" sz="3200" b="1" strike="noStrike" dirty="0" smtClean="0">
                <a:solidFill>
                  <a:srgbClr val="141618"/>
                </a:solidFill>
                <a:latin typeface="TH SarabunPSK" pitchFamily="34" charset="-34"/>
                <a:ea typeface="Tahoma"/>
                <a:cs typeface="TH SarabunPSK" pitchFamily="34" charset="-34"/>
              </a:rPr>
              <a:t>จังหวัดลำปาง เป็นเมืองสงบ น่าอยู่ การคมนาคมสะดวก และเหมาะสำหรับเป็นที่ตั้งของสถานศึกษา</a:t>
            </a:r>
            <a:endParaRPr lang="en-US" sz="3200" b="1" strike="noStrike" dirty="0" smtClean="0">
              <a:solidFill>
                <a:srgbClr val="141618"/>
              </a:solidFill>
              <a:latin typeface="TH SarabunPSK" pitchFamily="34" charset="-34"/>
              <a:ea typeface="Tahoma"/>
              <a:cs typeface="TH SarabunPSK" pitchFamily="34" charset="-34"/>
            </a:endParaRPr>
          </a:p>
          <a:p>
            <a:pPr algn="thaiDist">
              <a:lnSpc>
                <a:spcPct val="100000"/>
              </a:lnSpc>
              <a:buBlip>
                <a:blip r:embed="rId4"/>
              </a:buBlip>
            </a:pPr>
            <a:r>
              <a:rPr lang="en-US" sz="3200" b="1" strike="noStrike" dirty="0" smtClean="0">
                <a:solidFill>
                  <a:srgbClr val="141618"/>
                </a:solidFill>
                <a:latin typeface="TH SarabunPSK" pitchFamily="34" charset="-34"/>
                <a:ea typeface="Tahoma"/>
                <a:cs typeface="TH SarabunPSK" pitchFamily="34" charset="-34"/>
              </a:rPr>
              <a:t> </a:t>
            </a:r>
            <a:r>
              <a:rPr lang="en-US" sz="3200" b="1" strike="noStrike" dirty="0" err="1" smtClean="0">
                <a:solidFill>
                  <a:srgbClr val="141618"/>
                </a:solidFill>
                <a:latin typeface="TH SarabunPSK" pitchFamily="34" charset="-34"/>
                <a:ea typeface="Tahoma"/>
                <a:cs typeface="TH SarabunPSK" pitchFamily="34" charset="-34"/>
              </a:rPr>
              <a:t>สถาน</a:t>
            </a:r>
            <a:r>
              <a:rPr lang="en-US" sz="3200" b="1" strike="noStrike" dirty="0" err="1">
                <a:solidFill>
                  <a:srgbClr val="141618"/>
                </a:solidFill>
                <a:latin typeface="TH SarabunPSK" pitchFamily="34" charset="-34"/>
                <a:ea typeface="Tahoma"/>
                <a:cs typeface="TH SarabunPSK" pitchFamily="34" charset="-34"/>
              </a:rPr>
              <a:t>ที่ตั้ง</a:t>
            </a:r>
            <a:r>
              <a:rPr lang="en-US" sz="3200" b="1" strike="noStrike" dirty="0">
                <a:solidFill>
                  <a:srgbClr val="141618"/>
                </a:solidFill>
                <a:latin typeface="TH SarabunPSK" pitchFamily="34" charset="-34"/>
                <a:ea typeface="Tahoma"/>
                <a:cs typeface="TH SarabunPSK" pitchFamily="34" charset="-34"/>
              </a:rPr>
              <a:t> </a:t>
            </a:r>
            <a:r>
              <a:rPr lang="en-US" sz="3200" b="1" strike="noStrike" dirty="0" err="1">
                <a:solidFill>
                  <a:srgbClr val="141618"/>
                </a:solidFill>
                <a:latin typeface="TH SarabunPSK" pitchFamily="34" charset="-34"/>
                <a:ea typeface="Tahoma"/>
                <a:cs typeface="TH SarabunPSK" pitchFamily="34" charset="-34"/>
              </a:rPr>
              <a:t>อาคารเรียน</a:t>
            </a:r>
            <a:r>
              <a:rPr lang="en-US" sz="3200" b="1" strike="noStrike" dirty="0">
                <a:solidFill>
                  <a:srgbClr val="141618"/>
                </a:solidFill>
                <a:latin typeface="TH SarabunPSK" pitchFamily="34" charset="-34"/>
                <a:ea typeface="Tahoma"/>
                <a:cs typeface="TH SarabunPSK" pitchFamily="34" charset="-34"/>
              </a:rPr>
              <a:t> </a:t>
            </a:r>
            <a:r>
              <a:rPr lang="en-US" sz="3200" b="1" strike="noStrike" dirty="0" err="1">
                <a:solidFill>
                  <a:srgbClr val="141618"/>
                </a:solidFill>
                <a:latin typeface="TH SarabunPSK" pitchFamily="34" charset="-34"/>
                <a:ea typeface="Tahoma"/>
                <a:cs typeface="TH SarabunPSK" pitchFamily="34" charset="-34"/>
              </a:rPr>
              <a:t>สภาพแวดล้อมเอื้ออำนวยต่อการจัดการศึกษา</a:t>
            </a:r>
            <a:r>
              <a:rPr lang="en-US" sz="3200" b="1" strike="noStrike" dirty="0">
                <a:solidFill>
                  <a:srgbClr val="141618"/>
                </a:solidFill>
                <a:latin typeface="TH SarabunPSK" pitchFamily="34" charset="-34"/>
                <a:ea typeface="Tahoma"/>
                <a:cs typeface="TH SarabunPSK" pitchFamily="34" charset="-34"/>
              </a:rPr>
              <a:t> </a:t>
            </a:r>
            <a:r>
              <a:rPr lang="en-US" sz="3200" b="1" strike="noStrike" dirty="0" err="1">
                <a:solidFill>
                  <a:srgbClr val="141618"/>
                </a:solidFill>
                <a:latin typeface="TH SarabunPSK" pitchFamily="34" charset="-34"/>
                <a:ea typeface="Tahoma"/>
                <a:cs typeface="TH SarabunPSK" pitchFamily="34" charset="-34"/>
              </a:rPr>
              <a:t>ชุมชนรอบนอกบริเวณใกล้เคียงมหาวิทยาลัยมีความปลอดภัย</a:t>
            </a:r>
            <a:r>
              <a:rPr lang="en-US" sz="3200" b="1" strike="noStrike" dirty="0">
                <a:solidFill>
                  <a:srgbClr val="141618"/>
                </a:solidFill>
                <a:latin typeface="TH SarabunPSK" pitchFamily="34" charset="-34"/>
                <a:ea typeface="Tahoma"/>
                <a:cs typeface="TH SarabunPSK" pitchFamily="34" charset="-34"/>
              </a:rPr>
              <a:t> </a:t>
            </a:r>
            <a:r>
              <a:rPr lang="en-US" sz="3200" b="1" strike="noStrike" dirty="0" err="1">
                <a:solidFill>
                  <a:srgbClr val="141618"/>
                </a:solidFill>
                <a:latin typeface="TH SarabunPSK" pitchFamily="34" charset="-34"/>
                <a:ea typeface="Tahoma"/>
                <a:cs typeface="TH SarabunPSK" pitchFamily="34" charset="-34"/>
              </a:rPr>
              <a:t>และนักศึกษามีความสะดวกสบายในการใช้ชีวิต</a:t>
            </a:r>
            <a:r>
              <a:rPr lang="en-US" sz="3200" b="1" strike="noStrike" dirty="0">
                <a:solidFill>
                  <a:srgbClr val="141618"/>
                </a:solidFill>
                <a:latin typeface="TH SarabunPSK" pitchFamily="34" charset="-34"/>
                <a:ea typeface="Tahoma"/>
                <a:cs typeface="TH SarabunPSK" pitchFamily="34" charset="-34"/>
              </a:rPr>
              <a:t> </a:t>
            </a:r>
            <a:r>
              <a:rPr lang="en-US" sz="3200" b="1" strike="noStrike" dirty="0" err="1">
                <a:solidFill>
                  <a:srgbClr val="141618"/>
                </a:solidFill>
                <a:latin typeface="TH SarabunPSK" pitchFamily="34" charset="-34"/>
                <a:ea typeface="Tahoma"/>
                <a:cs typeface="TH SarabunPSK" pitchFamily="34" charset="-34"/>
              </a:rPr>
              <a:t>ทั้งในและนอกเวลาเรียน</a:t>
            </a:r>
            <a:r>
              <a:rPr lang="en-US" sz="3200" b="1" strike="noStrike" dirty="0">
                <a:solidFill>
                  <a:srgbClr val="141618"/>
                </a:solidFill>
                <a:latin typeface="TH SarabunPSK" pitchFamily="34" charset="-34"/>
                <a:ea typeface="Tahoma"/>
                <a:cs typeface="TH SarabunPSK" pitchFamily="34" charset="-34"/>
              </a:rPr>
              <a:t> </a:t>
            </a:r>
            <a:endParaRPr sz="3200" b="1" dirty="0">
              <a:latin typeface="TH SarabunPSK" pitchFamily="34" charset="-34"/>
              <a:cs typeface="TH SarabunPSK" pitchFamily="34" charset="-34"/>
            </a:endParaRPr>
          </a:p>
          <a:p>
            <a:pPr algn="thaiDist">
              <a:lnSpc>
                <a:spcPct val="100000"/>
              </a:lnSpc>
              <a:buBlip>
                <a:blip r:embed="rId4"/>
              </a:buBlip>
            </a:pPr>
            <a:r>
              <a:rPr lang="en-US" sz="3200" b="1" strike="noStrike" dirty="0" smtClean="0">
                <a:solidFill>
                  <a:srgbClr val="141618"/>
                </a:solidFill>
                <a:latin typeface="TH SarabunPSK" pitchFamily="34" charset="-34"/>
                <a:ea typeface="Tahoma"/>
                <a:cs typeface="TH SarabunPSK" pitchFamily="34" charset="-34"/>
              </a:rPr>
              <a:t>  </a:t>
            </a:r>
            <a:r>
              <a:rPr lang="en-US" sz="3200" b="1" strike="noStrike" dirty="0" err="1" smtClean="0">
                <a:solidFill>
                  <a:srgbClr val="141618"/>
                </a:solidFill>
                <a:latin typeface="TH SarabunPSK" pitchFamily="34" charset="-34"/>
                <a:ea typeface="Tahoma"/>
                <a:cs typeface="TH SarabunPSK" pitchFamily="34" charset="-34"/>
              </a:rPr>
              <a:t>เนื่องจาก</a:t>
            </a:r>
            <a:r>
              <a:rPr lang="en-US" sz="3200" b="1" strike="noStrike" dirty="0" err="1">
                <a:solidFill>
                  <a:srgbClr val="141618"/>
                </a:solidFill>
                <a:latin typeface="TH SarabunPSK" pitchFamily="34" charset="-34"/>
                <a:ea typeface="Tahoma"/>
                <a:cs typeface="TH SarabunPSK" pitchFamily="34" charset="-34"/>
              </a:rPr>
              <a:t>มหาวิทยาลัยใกล้ชิดกับชุมชน</a:t>
            </a:r>
            <a:r>
              <a:rPr lang="en-US" sz="3200" b="1" strike="noStrike" dirty="0">
                <a:solidFill>
                  <a:srgbClr val="141618"/>
                </a:solidFill>
                <a:latin typeface="TH SarabunPSK" pitchFamily="34" charset="-34"/>
                <a:ea typeface="Tahoma"/>
                <a:cs typeface="TH SarabunPSK" pitchFamily="34" charset="-34"/>
              </a:rPr>
              <a:t> </a:t>
            </a:r>
            <a:r>
              <a:rPr lang="en-US" sz="3200" b="1" strike="noStrike" dirty="0" err="1">
                <a:solidFill>
                  <a:srgbClr val="141618"/>
                </a:solidFill>
                <a:latin typeface="TH SarabunPSK" pitchFamily="34" charset="-34"/>
                <a:ea typeface="Tahoma"/>
                <a:cs typeface="TH SarabunPSK" pitchFamily="34" charset="-34"/>
              </a:rPr>
              <a:t>ทำให้มีโอกาสในการสร้างเครือข่ายความร่วมมือได้ง่าย</a:t>
            </a:r>
            <a:r>
              <a:rPr lang="en-US" sz="3200" b="1" strike="noStrike" dirty="0">
                <a:solidFill>
                  <a:srgbClr val="141618"/>
                </a:solidFill>
                <a:latin typeface="TH SarabunPSK" pitchFamily="34" charset="-34"/>
                <a:ea typeface="Tahoma"/>
                <a:cs typeface="TH SarabunPSK" pitchFamily="34" charset="-34"/>
              </a:rPr>
              <a:t> </a:t>
            </a:r>
            <a:r>
              <a:rPr lang="en-US" sz="3200" b="1" strike="noStrike" dirty="0" err="1">
                <a:solidFill>
                  <a:srgbClr val="141618"/>
                </a:solidFill>
                <a:latin typeface="TH SarabunPSK" pitchFamily="34" charset="-34"/>
                <a:ea typeface="Tahoma"/>
                <a:cs typeface="TH SarabunPSK" pitchFamily="34" charset="-34"/>
              </a:rPr>
              <a:t>หลากหลาย</a:t>
            </a:r>
            <a:r>
              <a:rPr lang="en-US" sz="3200" b="1" strike="noStrike" dirty="0">
                <a:solidFill>
                  <a:srgbClr val="141618"/>
                </a:solidFill>
                <a:latin typeface="TH SarabunPSK" pitchFamily="34" charset="-34"/>
                <a:ea typeface="Tahoma"/>
                <a:cs typeface="TH SarabunPSK" pitchFamily="34" charset="-34"/>
              </a:rPr>
              <a:t> </a:t>
            </a:r>
            <a:r>
              <a:rPr lang="en-US" sz="3200" b="1" strike="noStrike" dirty="0" err="1">
                <a:solidFill>
                  <a:srgbClr val="141618"/>
                </a:solidFill>
                <a:latin typeface="TH SarabunPSK" pitchFamily="34" charset="-34"/>
                <a:ea typeface="Tahoma"/>
                <a:cs typeface="TH SarabunPSK" pitchFamily="34" charset="-34"/>
              </a:rPr>
              <a:t>และส่วนใหญ่จะเป็นความร่วมมือที่แน่นแฟ้น</a:t>
            </a:r>
            <a:r>
              <a:rPr lang="en-US" sz="3200" b="1" strike="noStrike" dirty="0">
                <a:solidFill>
                  <a:srgbClr val="141618"/>
                </a:solidFill>
                <a:latin typeface="TH SarabunPSK" pitchFamily="34" charset="-34"/>
                <a:ea typeface="Tahoma"/>
                <a:cs typeface="TH SarabunPSK" pitchFamily="34" charset="-34"/>
              </a:rPr>
              <a:t> </a:t>
            </a:r>
            <a:r>
              <a:rPr lang="en-US" sz="3200" b="1" strike="noStrike" dirty="0" err="1">
                <a:solidFill>
                  <a:srgbClr val="141618"/>
                </a:solidFill>
                <a:latin typeface="TH SarabunPSK" pitchFamily="34" charset="-34"/>
                <a:ea typeface="Tahoma"/>
                <a:cs typeface="TH SarabunPSK" pitchFamily="34" charset="-34"/>
              </a:rPr>
              <a:t>ยั่งยืน</a:t>
            </a:r>
            <a:r>
              <a:rPr lang="en-US" sz="3200" b="1" strike="noStrike" dirty="0">
                <a:solidFill>
                  <a:srgbClr val="141618"/>
                </a:solidFill>
                <a:latin typeface="TH SarabunPSK" pitchFamily="34" charset="-34"/>
                <a:ea typeface="Tahoma"/>
                <a:cs typeface="TH SarabunPSK" pitchFamily="34" charset="-34"/>
              </a:rPr>
              <a:t> </a:t>
            </a:r>
            <a:endParaRPr sz="3200" b="1" dirty="0">
              <a:latin typeface="TH SarabunPSK" pitchFamily="34" charset="-34"/>
              <a:cs typeface="TH SarabunPSK" pitchFamily="34" charset="-34"/>
            </a:endParaRPr>
          </a:p>
          <a:p>
            <a:pPr algn="thaiDist">
              <a:lnSpc>
                <a:spcPct val="100000"/>
              </a:lnSpc>
              <a:buBlip>
                <a:blip r:embed="rId4"/>
              </a:buBlip>
            </a:pPr>
            <a:r>
              <a:rPr lang="en-US" sz="3200" b="1" strike="noStrike" dirty="0" smtClean="0">
                <a:solidFill>
                  <a:srgbClr val="141618"/>
                </a:solidFill>
                <a:latin typeface="TH SarabunPSK" pitchFamily="34" charset="-34"/>
                <a:ea typeface="Tahoma"/>
                <a:cs typeface="TH SarabunPSK" pitchFamily="34" charset="-34"/>
              </a:rPr>
              <a:t>  </a:t>
            </a:r>
            <a:r>
              <a:rPr lang="en-US" sz="3200" b="1" strike="noStrike" dirty="0" err="1" smtClean="0">
                <a:solidFill>
                  <a:srgbClr val="141618"/>
                </a:solidFill>
                <a:latin typeface="TH SarabunPSK" pitchFamily="34" charset="-34"/>
                <a:ea typeface="Tahoma"/>
                <a:cs typeface="TH SarabunPSK" pitchFamily="34" charset="-34"/>
              </a:rPr>
              <a:t>มหาวิทยาลัย</a:t>
            </a:r>
            <a:r>
              <a:rPr lang="en-US" sz="3200" b="1" strike="noStrike" dirty="0" err="1">
                <a:solidFill>
                  <a:srgbClr val="141618"/>
                </a:solidFill>
                <a:latin typeface="TH SarabunPSK" pitchFamily="34" charset="-34"/>
                <a:ea typeface="Tahoma"/>
                <a:cs typeface="TH SarabunPSK" pitchFamily="34" charset="-34"/>
              </a:rPr>
              <a:t>มีชื่อเสียงที่สะสมในเรื่องการผลิตครูเป็นรากฐาน</a:t>
            </a:r>
            <a:r>
              <a:rPr lang="en-US" sz="3200" b="1" strike="noStrike" dirty="0">
                <a:solidFill>
                  <a:srgbClr val="141618"/>
                </a:solidFill>
                <a:latin typeface="TH SarabunPSK" pitchFamily="34" charset="-34"/>
                <a:ea typeface="Tahoma"/>
                <a:cs typeface="TH SarabunPSK" pitchFamily="34" charset="-34"/>
              </a:rPr>
              <a:t> </a:t>
            </a:r>
            <a:endParaRPr sz="3200" b="1" dirty="0">
              <a:latin typeface="TH SarabunPSK" pitchFamily="34" charset="-34"/>
              <a:cs typeface="TH SarabunPSK" pitchFamily="34" charset="-34"/>
            </a:endParaRPr>
          </a:p>
          <a:p>
            <a:pPr algn="thaiDist">
              <a:lnSpc>
                <a:spcPct val="100000"/>
              </a:lnSpc>
              <a:buBlip>
                <a:blip r:embed="rId4"/>
              </a:buBlip>
            </a:pPr>
            <a:r>
              <a:rPr lang="en-US" sz="3200" b="1" strike="noStrike" dirty="0" smtClean="0">
                <a:solidFill>
                  <a:srgbClr val="141618"/>
                </a:solidFill>
                <a:latin typeface="TH SarabunPSK" pitchFamily="34" charset="-34"/>
                <a:ea typeface="Tahoma"/>
                <a:cs typeface="TH SarabunPSK" pitchFamily="34" charset="-34"/>
              </a:rPr>
              <a:t>  </a:t>
            </a:r>
            <a:r>
              <a:rPr lang="en-US" sz="3200" b="1" strike="noStrike" dirty="0" err="1" smtClean="0">
                <a:solidFill>
                  <a:srgbClr val="141618"/>
                </a:solidFill>
                <a:latin typeface="TH SarabunPSK" pitchFamily="34" charset="-34"/>
                <a:ea typeface="Tahoma"/>
                <a:cs typeface="TH SarabunPSK" pitchFamily="34" charset="-34"/>
              </a:rPr>
              <a:t>คณาจารย์</a:t>
            </a:r>
            <a:r>
              <a:rPr lang="en-US" sz="3200" b="1" strike="noStrike" dirty="0" err="1">
                <a:solidFill>
                  <a:srgbClr val="141618"/>
                </a:solidFill>
                <a:latin typeface="TH SarabunPSK" pitchFamily="34" charset="-34"/>
                <a:ea typeface="Tahoma"/>
                <a:cs typeface="TH SarabunPSK" pitchFamily="34" charset="-34"/>
              </a:rPr>
              <a:t>มีความใกล้ชิดกับนักศึกษา</a:t>
            </a:r>
            <a:r>
              <a:rPr lang="en-US" sz="3200" b="1" strike="noStrike" dirty="0">
                <a:solidFill>
                  <a:srgbClr val="141618"/>
                </a:solidFill>
                <a:latin typeface="TH SarabunPSK" pitchFamily="34" charset="-34"/>
                <a:ea typeface="Tahoma"/>
                <a:cs typeface="TH SarabunPSK" pitchFamily="34" charset="-34"/>
              </a:rPr>
              <a:t> </a:t>
            </a:r>
            <a:r>
              <a:rPr lang="en-US" sz="3200" b="1" strike="noStrike" dirty="0" err="1">
                <a:solidFill>
                  <a:srgbClr val="141618"/>
                </a:solidFill>
                <a:latin typeface="TH SarabunPSK" pitchFamily="34" charset="-34"/>
                <a:ea typeface="Tahoma"/>
                <a:cs typeface="TH SarabunPSK" pitchFamily="34" charset="-34"/>
              </a:rPr>
              <a:t>เป็นบรรยากาศที่เหมาะแก่สร้างความอบอุ่น</a:t>
            </a:r>
            <a:r>
              <a:rPr lang="en-US" sz="3200" b="1" strike="noStrike" dirty="0">
                <a:solidFill>
                  <a:srgbClr val="141618"/>
                </a:solidFill>
                <a:latin typeface="TH SarabunPSK" pitchFamily="34" charset="-34"/>
                <a:ea typeface="Tahoma"/>
                <a:cs typeface="TH SarabunPSK" pitchFamily="34" charset="-34"/>
              </a:rPr>
              <a:t> </a:t>
            </a:r>
            <a:r>
              <a:rPr lang="en-US" sz="3200" b="1" strike="noStrike" dirty="0" err="1">
                <a:solidFill>
                  <a:srgbClr val="141618"/>
                </a:solidFill>
                <a:latin typeface="TH SarabunPSK" pitchFamily="34" charset="-34"/>
                <a:ea typeface="Tahoma"/>
                <a:cs typeface="TH SarabunPSK" pitchFamily="34" charset="-34"/>
              </a:rPr>
              <a:t>และความไว้วางใจต่อนักศึกษา</a:t>
            </a:r>
            <a:r>
              <a:rPr lang="en-US" sz="3200" b="1" strike="noStrike" dirty="0">
                <a:solidFill>
                  <a:srgbClr val="141618"/>
                </a:solidFill>
                <a:latin typeface="TH SarabunPSK" pitchFamily="34" charset="-34"/>
                <a:ea typeface="Tahoma"/>
                <a:cs typeface="TH SarabunPSK" pitchFamily="34" charset="-34"/>
              </a:rPr>
              <a:t> </a:t>
            </a:r>
            <a:endParaRPr sz="3200" b="1" dirty="0">
              <a:latin typeface="TH SarabunPSK" pitchFamily="34" charset="-34"/>
              <a:cs typeface="TH SarabunPSK" pitchFamily="34" charset="-34"/>
            </a:endParaRPr>
          </a:p>
          <a:p>
            <a:pPr algn="thaiDist">
              <a:lnSpc>
                <a:spcPct val="100000"/>
              </a:lnSpc>
              <a:buBlip>
                <a:blip r:embed="rId4"/>
              </a:buBlip>
            </a:pPr>
            <a:r>
              <a:rPr lang="en-US" sz="3200" b="1" strike="noStrike" dirty="0" smtClean="0">
                <a:solidFill>
                  <a:srgbClr val="141618"/>
                </a:solidFill>
                <a:latin typeface="TH SarabunPSK" pitchFamily="34" charset="-34"/>
                <a:ea typeface="Tahoma"/>
                <a:cs typeface="TH SarabunPSK" pitchFamily="34" charset="-34"/>
              </a:rPr>
              <a:t>  ประชากร</a:t>
            </a:r>
            <a:r>
              <a:rPr lang="en-US" sz="3200" b="1" strike="noStrike" dirty="0">
                <a:solidFill>
                  <a:srgbClr val="141618"/>
                </a:solidFill>
                <a:latin typeface="TH SarabunPSK" pitchFamily="34" charset="-34"/>
                <a:ea typeface="Tahoma"/>
                <a:cs typeface="TH SarabunPSK" pitchFamily="34" charset="-34"/>
              </a:rPr>
              <a:t>ภายในจังหวัดและจังหวัดใกล้เคียงมีอัตราผู้ที่ยังไม่สำเร็จการศึกษาในระดับปริญญาค่อนข้างสูง</a:t>
            </a:r>
            <a:endParaRPr sz="3200" b="1" dirty="0">
              <a:latin typeface="TH SarabunPSK" pitchFamily="34" charset="-34"/>
              <a:cs typeface="TH SarabunPSK" pitchFamily="34" charset="-34"/>
            </a:endParaRPr>
          </a:p>
        </p:txBody>
      </p:sp>
    </p:spTree>
  </p:cSld>
  <p:clrMapOvr>
    <a:masterClrMapping/>
  </p:clrMapOvr>
  <p:transition spd="med">
    <p:randomBar dir="vert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CustomShape 1"/>
          <p:cNvSpPr/>
          <p:nvPr/>
        </p:nvSpPr>
        <p:spPr>
          <a:xfrm>
            <a:off x="762120" y="492840"/>
            <a:ext cx="11480400" cy="1523520"/>
          </a:xfrm>
          <a:prstGeom prst="rect">
            <a:avLst/>
          </a:prstGeom>
          <a:blipFill>
            <a:blip r:embed="rId3" cstate="print"/>
            <a:tile/>
          </a:blipFill>
          <a:ln w="12600">
            <a:noFill/>
          </a:ln>
          <a:effectLst>
            <a:outerShdw blurRad="50800" dist="12700" rotWithShape="0">
              <a:srgbClr val="000000">
                <a:alpha val="60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19" name="CustomShape 2"/>
          <p:cNvSpPr/>
          <p:nvPr/>
        </p:nvSpPr>
        <p:spPr>
          <a:xfrm>
            <a:off x="1905120" y="927360"/>
            <a:ext cx="8750520" cy="6390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en-US" sz="6000" b="1" strike="noStrike" dirty="0" err="1">
                <a:solidFill>
                  <a:srgbClr val="BEA56D"/>
                </a:solidFill>
                <a:latin typeface="TH SarabunPSK" pitchFamily="34" charset="-34"/>
                <a:ea typeface="Baskerville"/>
                <a:cs typeface="TH SarabunPSK" pitchFamily="34" charset="-34"/>
              </a:rPr>
              <a:t>ทิศทางการขับเคลื่อนเพื่อ</a:t>
            </a:r>
            <a:r>
              <a:rPr lang="en-US" sz="6000" b="1" strike="noStrike" dirty="0" err="1" smtClean="0">
                <a:solidFill>
                  <a:srgbClr val="BEA56D"/>
                </a:solidFill>
                <a:latin typeface="TH SarabunPSK" pitchFamily="34" charset="-34"/>
                <a:ea typeface="Baskerville"/>
                <a:cs typeface="TH SarabunPSK" pitchFamily="34" charset="-34"/>
              </a:rPr>
              <a:t>มุ</a:t>
            </a:r>
            <a:r>
              <a:rPr lang="th-TH" sz="6000" b="1" strike="noStrike" dirty="0" smtClean="0">
                <a:solidFill>
                  <a:srgbClr val="BEA56D"/>
                </a:solidFill>
                <a:latin typeface="TH SarabunPSK" pitchFamily="34" charset="-34"/>
                <a:ea typeface="Baskerville"/>
                <a:cs typeface="TH SarabunPSK" pitchFamily="34" charset="-34"/>
              </a:rPr>
              <a:t>่</a:t>
            </a:r>
            <a:r>
              <a:rPr lang="en-US" sz="6000" b="1" strike="noStrike" dirty="0" err="1" smtClean="0">
                <a:solidFill>
                  <a:srgbClr val="BEA56D"/>
                </a:solidFill>
                <a:latin typeface="TH SarabunPSK" pitchFamily="34" charset="-34"/>
                <a:ea typeface="Baskerville"/>
                <a:cs typeface="TH SarabunPSK" pitchFamily="34" charset="-34"/>
              </a:rPr>
              <a:t>งเป้า</a:t>
            </a:r>
            <a:r>
              <a:rPr lang="en-US" sz="6000" b="1" strike="noStrike" dirty="0" err="1">
                <a:solidFill>
                  <a:srgbClr val="BEA56D"/>
                </a:solidFill>
                <a:latin typeface="TH SarabunPSK" pitchFamily="34" charset="-34"/>
                <a:ea typeface="Baskerville"/>
                <a:cs typeface="TH SarabunPSK" pitchFamily="34" charset="-34"/>
              </a:rPr>
              <a:t>อย่างมีประสิทธิภาพ</a:t>
            </a:r>
            <a:endParaRPr sz="480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20" name="TextShape 3"/>
          <p:cNvSpPr txBox="1"/>
          <p:nvPr/>
        </p:nvSpPr>
        <p:spPr>
          <a:xfrm>
            <a:off x="762120" y="2768760"/>
            <a:ext cx="11480400" cy="57146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>
              <a:lnSpc>
                <a:spcPct val="100000"/>
              </a:lnSpc>
              <a:buBlip>
                <a:blip r:embed="rId4"/>
              </a:buBlip>
            </a:pPr>
            <a:r>
              <a:rPr lang="en-US" sz="3200" b="1" strike="noStrike" dirty="0" smtClean="0">
                <a:solidFill>
                  <a:srgbClr val="141618"/>
                </a:solidFill>
                <a:latin typeface="TH SarabunPSK" pitchFamily="34" charset="-34"/>
                <a:ea typeface="Tahoma"/>
                <a:cs typeface="TH SarabunPSK" pitchFamily="34" charset="-34"/>
              </a:rPr>
              <a:t>  </a:t>
            </a:r>
            <a:r>
              <a:rPr lang="en-US" sz="3200" b="1" strike="noStrike" dirty="0" err="1" smtClean="0">
                <a:solidFill>
                  <a:srgbClr val="141618"/>
                </a:solidFill>
                <a:latin typeface="TH SarabunPSK" pitchFamily="34" charset="-34"/>
                <a:ea typeface="Tahoma"/>
                <a:cs typeface="TH SarabunPSK" pitchFamily="34" charset="-34"/>
              </a:rPr>
              <a:t>ศึกษา</a:t>
            </a:r>
            <a:r>
              <a:rPr lang="en-US" sz="3200" b="1" strike="noStrike" dirty="0" err="1">
                <a:solidFill>
                  <a:srgbClr val="141618"/>
                </a:solidFill>
                <a:latin typeface="TH SarabunPSK" pitchFamily="34" charset="-34"/>
                <a:ea typeface="Tahoma"/>
                <a:cs typeface="TH SarabunPSK" pitchFamily="34" charset="-34"/>
              </a:rPr>
              <a:t>ความต้องการใช้บัณฑิตในท้องถิ่นอย่างจริงจัง</a:t>
            </a:r>
            <a:r>
              <a:rPr lang="en-US" sz="3200" b="1" strike="noStrike" dirty="0">
                <a:solidFill>
                  <a:srgbClr val="141618"/>
                </a:solidFill>
                <a:latin typeface="TH SarabunPSK" pitchFamily="34" charset="-34"/>
                <a:ea typeface="Tahoma"/>
                <a:cs typeface="TH SarabunPSK" pitchFamily="34" charset="-34"/>
              </a:rPr>
              <a:t> </a:t>
            </a:r>
            <a:r>
              <a:rPr lang="en-US" sz="3200" b="1" strike="noStrike" dirty="0" err="1">
                <a:solidFill>
                  <a:srgbClr val="141618"/>
                </a:solidFill>
                <a:latin typeface="TH SarabunPSK" pitchFamily="34" charset="-34"/>
                <a:ea typeface="Tahoma"/>
                <a:cs typeface="TH SarabunPSK" pitchFamily="34" charset="-34"/>
              </a:rPr>
              <a:t>มุ่งผลิตในส่วนที่ขาดแคลนในปัจจุบัน</a:t>
            </a:r>
            <a:r>
              <a:rPr lang="en-US" sz="3200" b="1" strike="noStrike" dirty="0">
                <a:solidFill>
                  <a:srgbClr val="141618"/>
                </a:solidFill>
                <a:latin typeface="TH SarabunPSK" pitchFamily="34" charset="-34"/>
                <a:ea typeface="Tahoma"/>
                <a:cs typeface="TH SarabunPSK" pitchFamily="34" charset="-34"/>
              </a:rPr>
              <a:t> </a:t>
            </a:r>
            <a:r>
              <a:rPr lang="en-US" sz="3200" b="1" strike="noStrike" dirty="0" err="1">
                <a:solidFill>
                  <a:srgbClr val="141618"/>
                </a:solidFill>
                <a:latin typeface="TH SarabunPSK" pitchFamily="34" charset="-34"/>
                <a:ea typeface="Tahoma"/>
                <a:cs typeface="TH SarabunPSK" pitchFamily="34" charset="-34"/>
              </a:rPr>
              <a:t>และเป็นที่ต้องการในอนาคต</a:t>
            </a:r>
            <a:endParaRPr sz="3200" b="1" dirty="0">
              <a:latin typeface="TH SarabunPSK" pitchFamily="34" charset="-34"/>
              <a:cs typeface="TH SarabunPSK" pitchFamily="34" charset="-34"/>
            </a:endParaRPr>
          </a:p>
          <a:p>
            <a:pPr>
              <a:lnSpc>
                <a:spcPct val="100000"/>
              </a:lnSpc>
              <a:buBlip>
                <a:blip r:embed="rId4"/>
              </a:buBlip>
            </a:pPr>
            <a:r>
              <a:rPr lang="en-US" sz="3200" b="1" strike="noStrike" dirty="0" smtClean="0">
                <a:solidFill>
                  <a:srgbClr val="141618"/>
                </a:solidFill>
                <a:latin typeface="TH SarabunPSK" pitchFamily="34" charset="-34"/>
                <a:ea typeface="Tahoma"/>
                <a:cs typeface="TH SarabunPSK" pitchFamily="34" charset="-34"/>
              </a:rPr>
              <a:t>  </a:t>
            </a:r>
            <a:r>
              <a:rPr lang="en-US" sz="3200" b="1" strike="noStrike" dirty="0" err="1" smtClean="0">
                <a:solidFill>
                  <a:srgbClr val="141618"/>
                </a:solidFill>
                <a:latin typeface="TH SarabunPSK" pitchFamily="34" charset="-34"/>
                <a:ea typeface="Tahoma"/>
                <a:cs typeface="TH SarabunPSK" pitchFamily="34" charset="-34"/>
              </a:rPr>
              <a:t>ก่อตั้ง</a:t>
            </a:r>
            <a:r>
              <a:rPr lang="en-US" sz="3200" b="1" strike="noStrike" dirty="0" err="1">
                <a:solidFill>
                  <a:srgbClr val="141618"/>
                </a:solidFill>
                <a:latin typeface="TH SarabunPSK" pitchFamily="34" charset="-34"/>
                <a:ea typeface="Tahoma"/>
                <a:cs typeface="TH SarabunPSK" pitchFamily="34" charset="-34"/>
              </a:rPr>
              <a:t>คณะหรือหลักสูตรที่สนองความต้องการของชุมชนอย่างแท้จริง</a:t>
            </a:r>
            <a:r>
              <a:rPr lang="en-US" sz="3200" b="1" strike="noStrike" dirty="0">
                <a:solidFill>
                  <a:srgbClr val="141618"/>
                </a:solidFill>
                <a:latin typeface="TH SarabunPSK" pitchFamily="34" charset="-34"/>
                <a:ea typeface="Tahoma"/>
                <a:cs typeface="TH SarabunPSK" pitchFamily="34" charset="-34"/>
              </a:rPr>
              <a:t> </a:t>
            </a:r>
            <a:r>
              <a:rPr lang="en-US" sz="3200" b="1" strike="noStrike" dirty="0" err="1">
                <a:solidFill>
                  <a:srgbClr val="141618"/>
                </a:solidFill>
                <a:latin typeface="TH SarabunPSK" pitchFamily="34" charset="-34"/>
                <a:ea typeface="Tahoma"/>
                <a:cs typeface="TH SarabunPSK" pitchFamily="34" charset="-34"/>
              </a:rPr>
              <a:t>และสนับสนุนทรัพยากรทางการศึกษา</a:t>
            </a:r>
            <a:r>
              <a:rPr lang="en-US" sz="3200" b="1" strike="noStrike" dirty="0">
                <a:solidFill>
                  <a:srgbClr val="141618"/>
                </a:solidFill>
                <a:latin typeface="TH SarabunPSK" pitchFamily="34" charset="-34"/>
                <a:ea typeface="Tahoma"/>
                <a:cs typeface="TH SarabunPSK" pitchFamily="34" charset="-34"/>
              </a:rPr>
              <a:t> </a:t>
            </a:r>
            <a:r>
              <a:rPr lang="en-US" sz="3200" b="1" strike="noStrike" dirty="0" err="1">
                <a:solidFill>
                  <a:srgbClr val="141618"/>
                </a:solidFill>
                <a:latin typeface="TH SarabunPSK" pitchFamily="34" charset="-34"/>
                <a:ea typeface="Tahoma"/>
                <a:cs typeface="TH SarabunPSK" pitchFamily="34" charset="-34"/>
              </a:rPr>
              <a:t>ทรัพยากรบุคลากร</a:t>
            </a:r>
            <a:r>
              <a:rPr lang="en-US" sz="3200" b="1" strike="noStrike" dirty="0">
                <a:solidFill>
                  <a:srgbClr val="141618"/>
                </a:solidFill>
                <a:latin typeface="TH SarabunPSK" pitchFamily="34" charset="-34"/>
                <a:ea typeface="Tahoma"/>
                <a:cs typeface="TH SarabunPSK" pitchFamily="34" charset="-34"/>
              </a:rPr>
              <a:t> </a:t>
            </a:r>
            <a:r>
              <a:rPr lang="en-US" sz="3200" b="1" strike="noStrike" dirty="0" err="1">
                <a:solidFill>
                  <a:srgbClr val="141618"/>
                </a:solidFill>
                <a:latin typeface="TH SarabunPSK" pitchFamily="34" charset="-34"/>
                <a:ea typeface="Tahoma"/>
                <a:cs typeface="TH SarabunPSK" pitchFamily="34" charset="-34"/>
              </a:rPr>
              <a:t>เพื่อผลิตบัณฑิตอย่างมีประสิทธิผล</a:t>
            </a:r>
            <a:r>
              <a:rPr lang="en-US" sz="3200" b="1" strike="noStrike" dirty="0">
                <a:solidFill>
                  <a:srgbClr val="141618"/>
                </a:solidFill>
                <a:latin typeface="TH SarabunPSK" pitchFamily="34" charset="-34"/>
                <a:ea typeface="Tahoma"/>
                <a:cs typeface="TH SarabunPSK" pitchFamily="34" charset="-34"/>
              </a:rPr>
              <a:t> </a:t>
            </a:r>
            <a:r>
              <a:rPr lang="en-US" sz="3200" b="1" strike="noStrike" dirty="0" err="1">
                <a:solidFill>
                  <a:srgbClr val="141618"/>
                </a:solidFill>
                <a:latin typeface="TH SarabunPSK" pitchFamily="34" charset="-34"/>
                <a:ea typeface="Tahoma"/>
                <a:cs typeface="TH SarabunPSK" pitchFamily="34" charset="-34"/>
              </a:rPr>
              <a:t>บนพื้นฐานของการใช้ทรัพยากรอย่างมีประสิทธิภาพ</a:t>
            </a:r>
            <a:endParaRPr sz="3200" b="1" dirty="0">
              <a:latin typeface="TH SarabunPSK" pitchFamily="34" charset="-34"/>
              <a:cs typeface="TH SarabunPSK" pitchFamily="34" charset="-34"/>
            </a:endParaRPr>
          </a:p>
          <a:p>
            <a:pPr>
              <a:lnSpc>
                <a:spcPct val="100000"/>
              </a:lnSpc>
              <a:buBlip>
                <a:blip r:embed="rId4"/>
              </a:buBlip>
            </a:pPr>
            <a:r>
              <a:rPr lang="en-US" sz="3200" b="1" strike="noStrike" dirty="0" smtClean="0">
                <a:solidFill>
                  <a:srgbClr val="141618"/>
                </a:solidFill>
                <a:latin typeface="TH SarabunPSK" pitchFamily="34" charset="-34"/>
                <a:ea typeface="Tahoma"/>
                <a:cs typeface="TH SarabunPSK" pitchFamily="34" charset="-34"/>
              </a:rPr>
              <a:t>  </a:t>
            </a:r>
            <a:r>
              <a:rPr lang="en-US" sz="3200" b="1" strike="noStrike" dirty="0" err="1" smtClean="0">
                <a:solidFill>
                  <a:srgbClr val="141618"/>
                </a:solidFill>
                <a:latin typeface="TH SarabunPSK" pitchFamily="34" charset="-34"/>
                <a:ea typeface="Tahoma"/>
                <a:cs typeface="TH SarabunPSK" pitchFamily="34" charset="-34"/>
              </a:rPr>
              <a:t>พัฒนา</a:t>
            </a:r>
            <a:r>
              <a:rPr lang="en-US" sz="3200" b="1" strike="noStrike" dirty="0" err="1">
                <a:solidFill>
                  <a:srgbClr val="141618"/>
                </a:solidFill>
                <a:latin typeface="TH SarabunPSK" pitchFamily="34" charset="-34"/>
                <a:ea typeface="Tahoma"/>
                <a:cs typeface="TH SarabunPSK" pitchFamily="34" charset="-34"/>
              </a:rPr>
              <a:t>ทรัพยากรบุคคล</a:t>
            </a:r>
            <a:r>
              <a:rPr lang="en-US" sz="3200" b="1" strike="noStrike" dirty="0">
                <a:solidFill>
                  <a:srgbClr val="141618"/>
                </a:solidFill>
                <a:latin typeface="TH SarabunPSK" pitchFamily="34" charset="-34"/>
                <a:ea typeface="Tahoma"/>
                <a:cs typeface="TH SarabunPSK" pitchFamily="34" charset="-34"/>
              </a:rPr>
              <a:t> </a:t>
            </a:r>
            <a:r>
              <a:rPr lang="en-US" sz="3200" b="1" strike="noStrike" dirty="0" err="1">
                <a:solidFill>
                  <a:srgbClr val="141618"/>
                </a:solidFill>
                <a:latin typeface="TH SarabunPSK" pitchFamily="34" charset="-34"/>
                <a:ea typeface="Tahoma"/>
                <a:cs typeface="TH SarabunPSK" pitchFamily="34" charset="-34"/>
              </a:rPr>
              <a:t>โดยมีมาตรการกำกับการพัฒนาอย่างต่อเนื่อง</a:t>
            </a:r>
            <a:r>
              <a:rPr lang="en-US" sz="3200" b="1" strike="noStrike" dirty="0">
                <a:solidFill>
                  <a:srgbClr val="141618"/>
                </a:solidFill>
                <a:latin typeface="TH SarabunPSK" pitchFamily="34" charset="-34"/>
                <a:ea typeface="Tahoma"/>
                <a:cs typeface="TH SarabunPSK" pitchFamily="34" charset="-34"/>
              </a:rPr>
              <a:t> </a:t>
            </a:r>
            <a:r>
              <a:rPr lang="en-US" sz="3200" b="1" strike="noStrike" dirty="0" err="1">
                <a:solidFill>
                  <a:srgbClr val="141618"/>
                </a:solidFill>
                <a:latin typeface="TH SarabunPSK" pitchFamily="34" charset="-34"/>
                <a:ea typeface="Tahoma"/>
                <a:cs typeface="TH SarabunPSK" pitchFamily="34" charset="-34"/>
              </a:rPr>
              <a:t>ยกระดับคุณภาพของงานให้เกิดการพัฒนาในทุกมิติ</a:t>
            </a:r>
            <a:r>
              <a:rPr lang="en-US" sz="3200" b="1" strike="noStrike" dirty="0">
                <a:solidFill>
                  <a:srgbClr val="141618"/>
                </a:solidFill>
                <a:latin typeface="TH SarabunPSK" pitchFamily="34" charset="-34"/>
                <a:ea typeface="Tahoma"/>
                <a:cs typeface="TH SarabunPSK" pitchFamily="34" charset="-34"/>
              </a:rPr>
              <a:t> </a:t>
            </a:r>
            <a:r>
              <a:rPr lang="en-US" sz="3200" b="1" strike="noStrike" dirty="0" err="1">
                <a:solidFill>
                  <a:srgbClr val="141618"/>
                </a:solidFill>
                <a:latin typeface="TH SarabunPSK" pitchFamily="34" charset="-34"/>
                <a:ea typeface="Tahoma"/>
                <a:cs typeface="TH SarabunPSK" pitchFamily="34" charset="-34"/>
              </a:rPr>
              <a:t>เพื่อให้บุคลากรภูมิใจในความเป็นราชภัฏลำปาง</a:t>
            </a:r>
            <a:endParaRPr sz="3200" b="1" dirty="0">
              <a:latin typeface="TH SarabunPSK" pitchFamily="34" charset="-34"/>
              <a:cs typeface="TH SarabunPSK" pitchFamily="34" charset="-34"/>
            </a:endParaRPr>
          </a:p>
          <a:p>
            <a:pPr>
              <a:lnSpc>
                <a:spcPct val="100000"/>
              </a:lnSpc>
              <a:buBlip>
                <a:blip r:embed="rId4"/>
              </a:buBlip>
            </a:pPr>
            <a:r>
              <a:rPr lang="en-US" sz="3200" b="1" strike="noStrike" dirty="0" smtClean="0">
                <a:solidFill>
                  <a:srgbClr val="141618"/>
                </a:solidFill>
                <a:latin typeface="TH SarabunPSK" pitchFamily="34" charset="-34"/>
                <a:ea typeface="Tahoma"/>
                <a:cs typeface="TH SarabunPSK" pitchFamily="34" charset="-34"/>
              </a:rPr>
              <a:t>  </a:t>
            </a:r>
            <a:r>
              <a:rPr lang="en-US" sz="3200" b="1" strike="noStrike" dirty="0" err="1" smtClean="0">
                <a:solidFill>
                  <a:srgbClr val="141618"/>
                </a:solidFill>
                <a:latin typeface="TH SarabunPSK" pitchFamily="34" charset="-34"/>
                <a:ea typeface="Tahoma"/>
                <a:cs typeface="TH SarabunPSK" pitchFamily="34" charset="-34"/>
              </a:rPr>
              <a:t>ให้</a:t>
            </a:r>
            <a:r>
              <a:rPr lang="en-US" sz="3200" b="1" strike="noStrike" dirty="0" err="1">
                <a:solidFill>
                  <a:srgbClr val="141618"/>
                </a:solidFill>
                <a:latin typeface="TH SarabunPSK" pitchFamily="34" charset="-34"/>
                <a:ea typeface="Tahoma"/>
                <a:cs typeface="TH SarabunPSK" pitchFamily="34" charset="-34"/>
              </a:rPr>
              <a:t>การบริการวิชาการที่มีความลึกซึ้ง</a:t>
            </a:r>
            <a:r>
              <a:rPr lang="en-US" sz="3200" b="1" strike="noStrike" dirty="0">
                <a:solidFill>
                  <a:srgbClr val="141618"/>
                </a:solidFill>
                <a:latin typeface="TH SarabunPSK" pitchFamily="34" charset="-34"/>
                <a:ea typeface="Tahoma"/>
                <a:cs typeface="TH SarabunPSK" pitchFamily="34" charset="-34"/>
              </a:rPr>
              <a:t> </a:t>
            </a:r>
            <a:r>
              <a:rPr lang="en-US" sz="3200" b="1" strike="noStrike" dirty="0" err="1">
                <a:solidFill>
                  <a:srgbClr val="141618"/>
                </a:solidFill>
                <a:latin typeface="TH SarabunPSK" pitchFamily="34" charset="-34"/>
                <a:ea typeface="Tahoma"/>
                <a:cs typeface="TH SarabunPSK" pitchFamily="34" charset="-34"/>
              </a:rPr>
              <a:t>เพื่อยกระดับความเข้มแข็งของชุมชน</a:t>
            </a:r>
            <a:r>
              <a:rPr lang="en-US" sz="3200" b="1" strike="noStrike" dirty="0">
                <a:solidFill>
                  <a:srgbClr val="141618"/>
                </a:solidFill>
                <a:latin typeface="TH SarabunPSK" pitchFamily="34" charset="-34"/>
                <a:ea typeface="Tahoma"/>
                <a:cs typeface="TH SarabunPSK" pitchFamily="34" charset="-34"/>
              </a:rPr>
              <a:t> </a:t>
            </a:r>
            <a:r>
              <a:rPr lang="en-US" sz="3200" b="1" strike="noStrike" dirty="0" err="1">
                <a:solidFill>
                  <a:srgbClr val="141618"/>
                </a:solidFill>
                <a:latin typeface="TH SarabunPSK" pitchFamily="34" charset="-34"/>
                <a:ea typeface="Tahoma"/>
                <a:cs typeface="TH SarabunPSK" pitchFamily="34" charset="-34"/>
              </a:rPr>
              <a:t>และให้ชุมชนเข้าถึงแหล่งความรู้ได้อย่างหลากหลาย</a:t>
            </a:r>
            <a:r>
              <a:rPr lang="en-US" sz="3200" b="1" strike="noStrike" dirty="0">
                <a:solidFill>
                  <a:srgbClr val="141618"/>
                </a:solidFill>
                <a:latin typeface="TH SarabunPSK" pitchFamily="34" charset="-34"/>
                <a:ea typeface="Tahoma"/>
                <a:cs typeface="TH SarabunPSK" pitchFamily="34" charset="-34"/>
              </a:rPr>
              <a:t> </a:t>
            </a:r>
            <a:endParaRPr sz="3200" b="1" dirty="0">
              <a:latin typeface="TH SarabunPSK" pitchFamily="34" charset="-34"/>
              <a:cs typeface="TH SarabunPSK" pitchFamily="34" charset="-34"/>
            </a:endParaRPr>
          </a:p>
          <a:p>
            <a:pPr>
              <a:lnSpc>
                <a:spcPct val="100000"/>
              </a:lnSpc>
              <a:buBlip>
                <a:blip r:embed="rId4"/>
              </a:buBlip>
            </a:pPr>
            <a:r>
              <a:rPr lang="en-US" sz="3200" b="1" strike="noStrike" dirty="0" smtClean="0">
                <a:solidFill>
                  <a:srgbClr val="141618"/>
                </a:solidFill>
                <a:latin typeface="TH SarabunPSK" pitchFamily="34" charset="-34"/>
                <a:ea typeface="Tahoma"/>
                <a:cs typeface="TH SarabunPSK" pitchFamily="34" charset="-34"/>
              </a:rPr>
              <a:t>  </a:t>
            </a:r>
            <a:r>
              <a:rPr lang="en-US" sz="3200" b="1" strike="noStrike" dirty="0" err="1" smtClean="0">
                <a:solidFill>
                  <a:srgbClr val="141618"/>
                </a:solidFill>
                <a:latin typeface="TH SarabunPSK" pitchFamily="34" charset="-34"/>
                <a:ea typeface="Tahoma"/>
                <a:cs typeface="TH SarabunPSK" pitchFamily="34" charset="-34"/>
              </a:rPr>
              <a:t>ปรับปรุง</a:t>
            </a:r>
            <a:r>
              <a:rPr lang="en-US" sz="3200" b="1" strike="noStrike" dirty="0" smtClean="0">
                <a:solidFill>
                  <a:srgbClr val="141618"/>
                </a:solidFill>
                <a:latin typeface="TH SarabunPSK" pitchFamily="34" charset="-34"/>
                <a:ea typeface="Tahoma"/>
                <a:cs typeface="TH SarabunPSK" pitchFamily="34" charset="-34"/>
              </a:rPr>
              <a:t> </a:t>
            </a:r>
            <a:r>
              <a:rPr lang="en-US" sz="3200" b="1" strike="noStrike" dirty="0" err="1">
                <a:solidFill>
                  <a:srgbClr val="141618"/>
                </a:solidFill>
                <a:latin typeface="TH SarabunPSK" pitchFamily="34" charset="-34"/>
                <a:ea typeface="Tahoma"/>
                <a:cs typeface="TH SarabunPSK" pitchFamily="34" charset="-34"/>
              </a:rPr>
              <a:t>ยุบเลิก</a:t>
            </a:r>
            <a:r>
              <a:rPr lang="en-US" sz="3200" b="1" strike="noStrike" dirty="0">
                <a:solidFill>
                  <a:srgbClr val="141618"/>
                </a:solidFill>
                <a:latin typeface="TH SarabunPSK" pitchFamily="34" charset="-34"/>
                <a:ea typeface="Tahoma"/>
                <a:cs typeface="TH SarabunPSK" pitchFamily="34" charset="-34"/>
              </a:rPr>
              <a:t> </a:t>
            </a:r>
            <a:r>
              <a:rPr lang="en-US" sz="3200" b="1" strike="noStrike" dirty="0" err="1">
                <a:solidFill>
                  <a:srgbClr val="141618"/>
                </a:solidFill>
                <a:latin typeface="TH SarabunPSK" pitchFamily="34" charset="-34"/>
                <a:ea typeface="Tahoma"/>
                <a:cs typeface="TH SarabunPSK" pitchFamily="34" charset="-34"/>
              </a:rPr>
              <a:t>หรือควบรวมหลักสูตร</a:t>
            </a:r>
            <a:r>
              <a:rPr lang="en-US" sz="3200" b="1" strike="noStrike" dirty="0">
                <a:solidFill>
                  <a:srgbClr val="141618"/>
                </a:solidFill>
                <a:latin typeface="TH SarabunPSK" pitchFamily="34" charset="-34"/>
                <a:ea typeface="Tahoma"/>
                <a:cs typeface="TH SarabunPSK" pitchFamily="34" charset="-34"/>
              </a:rPr>
              <a:t> </a:t>
            </a:r>
            <a:r>
              <a:rPr lang="en-US" sz="3200" b="1" strike="noStrike" dirty="0" err="1">
                <a:solidFill>
                  <a:srgbClr val="141618"/>
                </a:solidFill>
                <a:latin typeface="TH SarabunPSK" pitchFamily="34" charset="-34"/>
                <a:ea typeface="Tahoma"/>
                <a:cs typeface="TH SarabunPSK" pitchFamily="34" charset="-34"/>
              </a:rPr>
              <a:t>เพื่อให้เกิดความทันสมัย</a:t>
            </a:r>
            <a:r>
              <a:rPr lang="en-US" sz="3200" b="1" strike="noStrike" dirty="0">
                <a:solidFill>
                  <a:srgbClr val="141618"/>
                </a:solidFill>
                <a:latin typeface="TH SarabunPSK" pitchFamily="34" charset="-34"/>
                <a:ea typeface="Tahoma"/>
                <a:cs typeface="TH SarabunPSK" pitchFamily="34" charset="-34"/>
              </a:rPr>
              <a:t> </a:t>
            </a:r>
            <a:r>
              <a:rPr lang="en-US" sz="3200" b="1" strike="noStrike" dirty="0" err="1">
                <a:solidFill>
                  <a:srgbClr val="141618"/>
                </a:solidFill>
                <a:latin typeface="TH SarabunPSK" pitchFamily="34" charset="-34"/>
                <a:ea typeface="Tahoma"/>
                <a:cs typeface="TH SarabunPSK" pitchFamily="34" charset="-34"/>
              </a:rPr>
              <a:t>มีความมั่นคง</a:t>
            </a:r>
            <a:r>
              <a:rPr lang="en-US" sz="3200" b="1" strike="noStrike" dirty="0">
                <a:solidFill>
                  <a:srgbClr val="141618"/>
                </a:solidFill>
                <a:latin typeface="TH SarabunPSK" pitchFamily="34" charset="-34"/>
                <a:ea typeface="Tahoma"/>
                <a:cs typeface="TH SarabunPSK" pitchFamily="34" charset="-34"/>
              </a:rPr>
              <a:t> </a:t>
            </a:r>
            <a:r>
              <a:rPr lang="en-US" sz="3200" b="1" strike="noStrike" dirty="0" err="1">
                <a:solidFill>
                  <a:srgbClr val="141618"/>
                </a:solidFill>
                <a:latin typeface="TH SarabunPSK" pitchFamily="34" charset="-34"/>
                <a:ea typeface="Tahoma"/>
                <a:cs typeface="TH SarabunPSK" pitchFamily="34" charset="-34"/>
              </a:rPr>
              <a:t>บนพื้นฐานแห่งคุณธรรม</a:t>
            </a:r>
            <a:r>
              <a:rPr lang="en-US" sz="3200" b="1" strike="noStrike" dirty="0">
                <a:solidFill>
                  <a:srgbClr val="141618"/>
                </a:solidFill>
                <a:latin typeface="TH SarabunPSK" pitchFamily="34" charset="-34"/>
                <a:ea typeface="Tahoma"/>
                <a:cs typeface="TH SarabunPSK" pitchFamily="34" charset="-34"/>
              </a:rPr>
              <a:t> </a:t>
            </a:r>
            <a:r>
              <a:rPr lang="en-US" sz="3200" b="1" strike="noStrike" dirty="0" err="1">
                <a:solidFill>
                  <a:srgbClr val="141618"/>
                </a:solidFill>
                <a:latin typeface="TH SarabunPSK" pitchFamily="34" charset="-34"/>
                <a:ea typeface="Tahoma"/>
                <a:cs typeface="TH SarabunPSK" pitchFamily="34" charset="-34"/>
              </a:rPr>
              <a:t>และสำนึกสาธารณะ</a:t>
            </a:r>
            <a:r>
              <a:rPr lang="en-US" sz="3200" b="1" strike="noStrike" dirty="0">
                <a:solidFill>
                  <a:srgbClr val="141618"/>
                </a:solidFill>
                <a:latin typeface="TH SarabunPSK" pitchFamily="34" charset="-34"/>
                <a:ea typeface="Tahoma"/>
                <a:cs typeface="TH SarabunPSK" pitchFamily="34" charset="-34"/>
              </a:rPr>
              <a:t> </a:t>
            </a:r>
            <a:endParaRPr sz="3200" b="1" dirty="0">
              <a:latin typeface="TH SarabunPSK" pitchFamily="34" charset="-34"/>
              <a:cs typeface="TH SarabunPSK" pitchFamily="34" charset="-34"/>
            </a:endParaRPr>
          </a:p>
        </p:txBody>
      </p:sp>
    </p:spTree>
  </p:cSld>
  <p:clrMapOvr>
    <a:masterClrMapping/>
  </p:clrMapOvr>
  <p:transition spd="med">
    <p:randomBar dir="vert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CustomShape 1"/>
          <p:cNvSpPr/>
          <p:nvPr/>
        </p:nvSpPr>
        <p:spPr>
          <a:xfrm>
            <a:off x="762120" y="492840"/>
            <a:ext cx="11480400" cy="1523520"/>
          </a:xfrm>
          <a:prstGeom prst="rect">
            <a:avLst/>
          </a:prstGeom>
          <a:blipFill>
            <a:blip r:embed="rId3" cstate="print"/>
            <a:tile/>
          </a:blipFill>
          <a:ln w="12600">
            <a:noFill/>
          </a:ln>
          <a:effectLst>
            <a:outerShdw blurRad="50800" dist="12700" rotWithShape="0">
              <a:srgbClr val="000000">
                <a:alpha val="60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22" name="CustomShape 2"/>
          <p:cNvSpPr/>
          <p:nvPr/>
        </p:nvSpPr>
        <p:spPr>
          <a:xfrm>
            <a:off x="1860760" y="927360"/>
            <a:ext cx="9682200" cy="6390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en-US" sz="5400" b="1" strike="noStrike" dirty="0" err="1">
                <a:solidFill>
                  <a:srgbClr val="BEA56D"/>
                </a:solidFill>
                <a:latin typeface="TH SarabunPSK" pitchFamily="34" charset="-34"/>
                <a:ea typeface="Baskerville"/>
                <a:cs typeface="TH SarabunPSK" pitchFamily="34" charset="-34"/>
              </a:rPr>
              <a:t>ทิศทางการขับเคลื่อนเพื่อ</a:t>
            </a:r>
            <a:r>
              <a:rPr lang="en-US" sz="5400" b="1" strike="noStrike" dirty="0" err="1" smtClean="0">
                <a:solidFill>
                  <a:srgbClr val="BEA56D"/>
                </a:solidFill>
                <a:latin typeface="TH SarabunPSK" pitchFamily="34" charset="-34"/>
                <a:ea typeface="Baskerville"/>
                <a:cs typeface="TH SarabunPSK" pitchFamily="34" charset="-34"/>
              </a:rPr>
              <a:t>มุ</a:t>
            </a:r>
            <a:r>
              <a:rPr lang="th-TH" sz="5400" b="1" strike="noStrike" dirty="0" smtClean="0">
                <a:solidFill>
                  <a:srgbClr val="BEA56D"/>
                </a:solidFill>
                <a:latin typeface="TH SarabunPSK" pitchFamily="34" charset="-34"/>
                <a:ea typeface="Baskerville"/>
                <a:cs typeface="TH SarabunPSK" pitchFamily="34" charset="-34"/>
              </a:rPr>
              <a:t>่</a:t>
            </a:r>
            <a:r>
              <a:rPr lang="en-US" sz="5400" b="1" strike="noStrike" dirty="0" err="1" smtClean="0">
                <a:solidFill>
                  <a:srgbClr val="BEA56D"/>
                </a:solidFill>
                <a:latin typeface="TH SarabunPSK" pitchFamily="34" charset="-34"/>
                <a:ea typeface="Baskerville"/>
                <a:cs typeface="TH SarabunPSK" pitchFamily="34" charset="-34"/>
              </a:rPr>
              <a:t>งเป้า</a:t>
            </a:r>
            <a:r>
              <a:rPr lang="en-US" sz="5400" b="1" strike="noStrike" dirty="0" err="1">
                <a:solidFill>
                  <a:srgbClr val="BEA56D"/>
                </a:solidFill>
                <a:latin typeface="TH SarabunPSK" pitchFamily="34" charset="-34"/>
                <a:ea typeface="Baskerville"/>
                <a:cs typeface="TH SarabunPSK" pitchFamily="34" charset="-34"/>
              </a:rPr>
              <a:t>อย่างมีประสิทธิภาพ</a:t>
            </a:r>
            <a:r>
              <a:rPr lang="en-US" sz="5400" b="1" strike="noStrike" dirty="0">
                <a:solidFill>
                  <a:srgbClr val="BEA56D"/>
                </a:solidFill>
                <a:latin typeface="TH SarabunPSK" pitchFamily="34" charset="-34"/>
                <a:ea typeface="Baskerville"/>
                <a:cs typeface="TH SarabunPSK" pitchFamily="34" charset="-34"/>
              </a:rPr>
              <a:t> (</a:t>
            </a:r>
            <a:r>
              <a:rPr lang="en-US" sz="5400" b="1" strike="noStrike" dirty="0" err="1">
                <a:solidFill>
                  <a:srgbClr val="BEA56D"/>
                </a:solidFill>
                <a:latin typeface="TH SarabunPSK" pitchFamily="34" charset="-34"/>
                <a:ea typeface="Baskerville"/>
                <a:cs typeface="TH SarabunPSK" pitchFamily="34" charset="-34"/>
              </a:rPr>
              <a:t>ต่อ</a:t>
            </a:r>
            <a:r>
              <a:rPr lang="en-US" sz="5400" b="1" strike="noStrike" dirty="0">
                <a:solidFill>
                  <a:srgbClr val="BEA56D"/>
                </a:solidFill>
                <a:latin typeface="TH SarabunPSK" pitchFamily="34" charset="-34"/>
                <a:ea typeface="Baskerville"/>
                <a:cs typeface="TH SarabunPSK" pitchFamily="34" charset="-34"/>
              </a:rPr>
              <a:t>)</a:t>
            </a:r>
            <a:endParaRPr sz="440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23" name="TextShape 3"/>
          <p:cNvSpPr txBox="1"/>
          <p:nvPr/>
        </p:nvSpPr>
        <p:spPr>
          <a:xfrm>
            <a:off x="762120" y="2768760"/>
            <a:ext cx="11572928" cy="57146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>
              <a:lnSpc>
                <a:spcPct val="100000"/>
              </a:lnSpc>
              <a:buBlip>
                <a:blip r:embed="rId4"/>
              </a:buBlip>
            </a:pPr>
            <a:r>
              <a:rPr lang="en-US" sz="3200" b="1" strike="noStrike" dirty="0" smtClean="0">
                <a:solidFill>
                  <a:srgbClr val="141618"/>
                </a:solidFill>
                <a:latin typeface="TH SarabunPSK" pitchFamily="34" charset="-34"/>
                <a:ea typeface="Tahoma"/>
                <a:cs typeface="TH SarabunPSK" pitchFamily="34" charset="-34"/>
              </a:rPr>
              <a:t>  </a:t>
            </a:r>
            <a:r>
              <a:rPr lang="en-US" sz="3200" b="1" strike="noStrike" dirty="0" err="1" smtClean="0">
                <a:solidFill>
                  <a:srgbClr val="141618"/>
                </a:solidFill>
                <a:latin typeface="TH SarabunPSK" pitchFamily="34" charset="-34"/>
                <a:ea typeface="Tahoma"/>
                <a:cs typeface="TH SarabunPSK" pitchFamily="34" charset="-34"/>
              </a:rPr>
              <a:t>การ</a:t>
            </a:r>
            <a:r>
              <a:rPr lang="en-US" sz="3200" b="1" strike="noStrike" dirty="0" err="1">
                <a:solidFill>
                  <a:srgbClr val="141618"/>
                </a:solidFill>
                <a:latin typeface="TH SarabunPSK" pitchFamily="34" charset="-34"/>
                <a:ea typeface="Tahoma"/>
                <a:cs typeface="TH SarabunPSK" pitchFamily="34" charset="-34"/>
              </a:rPr>
              <a:t>นำเทคโนโลยีสารสนเทศเข้ามาใช้ในการตัดสินใจในงานทุก</a:t>
            </a:r>
            <a:r>
              <a:rPr lang="en-US" sz="3200" b="1" strike="noStrike" dirty="0">
                <a:solidFill>
                  <a:srgbClr val="141618"/>
                </a:solidFill>
                <a:latin typeface="TH SarabunPSK" pitchFamily="34" charset="-34"/>
                <a:ea typeface="Tahoma"/>
                <a:cs typeface="TH SarabunPSK" pitchFamily="34" charset="-34"/>
              </a:rPr>
              <a:t> ๆ </a:t>
            </a:r>
            <a:r>
              <a:rPr lang="en-US" sz="3200" b="1" strike="noStrike" dirty="0" err="1">
                <a:solidFill>
                  <a:srgbClr val="141618"/>
                </a:solidFill>
                <a:latin typeface="TH SarabunPSK" pitchFamily="34" charset="-34"/>
                <a:ea typeface="Tahoma"/>
                <a:cs typeface="TH SarabunPSK" pitchFamily="34" charset="-34"/>
              </a:rPr>
              <a:t>ด้าน</a:t>
            </a:r>
            <a:r>
              <a:rPr lang="en-US" sz="3200" b="1" strike="noStrike" dirty="0">
                <a:solidFill>
                  <a:srgbClr val="141618"/>
                </a:solidFill>
                <a:latin typeface="TH SarabunPSK" pitchFamily="34" charset="-34"/>
                <a:ea typeface="Tahoma"/>
                <a:cs typeface="TH SarabunPSK" pitchFamily="34" charset="-34"/>
              </a:rPr>
              <a:t> </a:t>
            </a:r>
            <a:r>
              <a:rPr lang="en-US" sz="3200" b="1" strike="noStrike" dirty="0" err="1">
                <a:solidFill>
                  <a:srgbClr val="141618"/>
                </a:solidFill>
                <a:latin typeface="TH SarabunPSK" pitchFamily="34" charset="-34"/>
                <a:ea typeface="Tahoma"/>
                <a:cs typeface="TH SarabunPSK" pitchFamily="34" charset="-34"/>
              </a:rPr>
              <a:t>พัฒนาระบบ</a:t>
            </a:r>
            <a:r>
              <a:rPr lang="en-US" sz="3200" b="1" strike="noStrike" dirty="0">
                <a:solidFill>
                  <a:srgbClr val="141618"/>
                </a:solidFill>
                <a:latin typeface="TH SarabunPSK" pitchFamily="34" charset="-34"/>
                <a:ea typeface="Tahoma"/>
                <a:cs typeface="TH SarabunPSK" pitchFamily="34" charset="-34"/>
              </a:rPr>
              <a:t> </a:t>
            </a:r>
            <a:r>
              <a:rPr lang="en-US" sz="3200" b="1" strike="noStrike" dirty="0" smtClean="0">
                <a:solidFill>
                  <a:srgbClr val="141618"/>
                </a:solidFill>
                <a:latin typeface="TH SarabunPSK" pitchFamily="34" charset="-34"/>
                <a:ea typeface="Tahoma"/>
                <a:cs typeface="TH SarabunPSK" pitchFamily="34" charset="-34"/>
              </a:rPr>
              <a:t>e-University  </a:t>
            </a:r>
            <a:r>
              <a:rPr lang="en-US" sz="3200" b="1" strike="noStrike" dirty="0" err="1">
                <a:solidFill>
                  <a:srgbClr val="141618"/>
                </a:solidFill>
                <a:latin typeface="TH SarabunPSK" pitchFamily="34" charset="-34"/>
                <a:ea typeface="Tahoma"/>
                <a:cs typeface="TH SarabunPSK" pitchFamily="34" charset="-34"/>
              </a:rPr>
              <a:t>ที่สมบูรณ์</a:t>
            </a:r>
            <a:r>
              <a:rPr lang="en-US" sz="3200" b="1" strike="noStrike" dirty="0">
                <a:solidFill>
                  <a:srgbClr val="141618"/>
                </a:solidFill>
                <a:latin typeface="TH SarabunPSK" pitchFamily="34" charset="-34"/>
                <a:ea typeface="Tahoma"/>
                <a:cs typeface="TH SarabunPSK" pitchFamily="34" charset="-34"/>
              </a:rPr>
              <a:t> </a:t>
            </a:r>
            <a:endParaRPr sz="3200" b="1" dirty="0">
              <a:latin typeface="TH SarabunPSK" pitchFamily="34" charset="-34"/>
              <a:cs typeface="TH SarabunPSK" pitchFamily="34" charset="-34"/>
            </a:endParaRPr>
          </a:p>
          <a:p>
            <a:pPr>
              <a:lnSpc>
                <a:spcPct val="100000"/>
              </a:lnSpc>
              <a:buBlip>
                <a:blip r:embed="rId4"/>
              </a:buBlip>
            </a:pPr>
            <a:r>
              <a:rPr lang="en-US" sz="3200" b="1" strike="noStrike" dirty="0" smtClean="0">
                <a:solidFill>
                  <a:srgbClr val="141618"/>
                </a:solidFill>
                <a:latin typeface="TH SarabunPSK" pitchFamily="34" charset="-34"/>
                <a:ea typeface="Tahoma"/>
                <a:cs typeface="TH SarabunPSK" pitchFamily="34" charset="-34"/>
              </a:rPr>
              <a:t>  </a:t>
            </a:r>
            <a:r>
              <a:rPr lang="en-US" sz="3200" b="1" strike="noStrike" dirty="0" err="1" smtClean="0">
                <a:solidFill>
                  <a:srgbClr val="141618"/>
                </a:solidFill>
                <a:latin typeface="TH SarabunPSK" pitchFamily="34" charset="-34"/>
                <a:ea typeface="Tahoma"/>
                <a:cs typeface="TH SarabunPSK" pitchFamily="34" charset="-34"/>
              </a:rPr>
              <a:t>ขับเคลื่อน</a:t>
            </a:r>
            <a:r>
              <a:rPr lang="en-US" sz="3200" b="1" strike="noStrike" dirty="0" err="1">
                <a:solidFill>
                  <a:srgbClr val="141618"/>
                </a:solidFill>
                <a:latin typeface="TH SarabunPSK" pitchFamily="34" charset="-34"/>
                <a:ea typeface="Tahoma"/>
                <a:cs typeface="TH SarabunPSK" pitchFamily="34" charset="-34"/>
              </a:rPr>
              <a:t>ระบบบริหารงานวิจัยที่ลงสู่ชุมชน</a:t>
            </a:r>
            <a:r>
              <a:rPr lang="en-US" sz="3200" b="1" strike="noStrike" dirty="0">
                <a:solidFill>
                  <a:srgbClr val="141618"/>
                </a:solidFill>
                <a:latin typeface="TH SarabunPSK" pitchFamily="34" charset="-34"/>
                <a:ea typeface="Tahoma"/>
                <a:cs typeface="TH SarabunPSK" pitchFamily="34" charset="-34"/>
              </a:rPr>
              <a:t> </a:t>
            </a:r>
            <a:r>
              <a:rPr lang="en-US" sz="3200" b="1" strike="noStrike" dirty="0" err="1">
                <a:solidFill>
                  <a:srgbClr val="141618"/>
                </a:solidFill>
                <a:latin typeface="TH SarabunPSK" pitchFamily="34" charset="-34"/>
                <a:ea typeface="Tahoma"/>
                <a:cs typeface="TH SarabunPSK" pitchFamily="34" charset="-34"/>
              </a:rPr>
              <a:t>รวบรวม</a:t>
            </a:r>
            <a:r>
              <a:rPr lang="en-US" sz="3200" b="1" strike="noStrike" dirty="0">
                <a:solidFill>
                  <a:srgbClr val="141618"/>
                </a:solidFill>
                <a:latin typeface="TH SarabunPSK" pitchFamily="34" charset="-34"/>
                <a:ea typeface="Tahoma"/>
                <a:cs typeface="TH SarabunPSK" pitchFamily="34" charset="-34"/>
              </a:rPr>
              <a:t> </a:t>
            </a:r>
            <a:r>
              <a:rPr lang="en-US" sz="3200" b="1" strike="noStrike" dirty="0" err="1">
                <a:solidFill>
                  <a:srgbClr val="141618"/>
                </a:solidFill>
                <a:latin typeface="TH SarabunPSK" pitchFamily="34" charset="-34"/>
                <a:ea typeface="Tahoma"/>
                <a:cs typeface="TH SarabunPSK" pitchFamily="34" charset="-34"/>
              </a:rPr>
              <a:t>สังเคราะห์</a:t>
            </a:r>
            <a:r>
              <a:rPr lang="en-US" sz="3200" b="1" strike="noStrike" dirty="0">
                <a:solidFill>
                  <a:srgbClr val="141618"/>
                </a:solidFill>
                <a:latin typeface="TH SarabunPSK" pitchFamily="34" charset="-34"/>
                <a:ea typeface="Tahoma"/>
                <a:cs typeface="TH SarabunPSK" pitchFamily="34" charset="-34"/>
              </a:rPr>
              <a:t> </a:t>
            </a:r>
            <a:r>
              <a:rPr lang="en-US" sz="3200" b="1" strike="noStrike" dirty="0" err="1">
                <a:solidFill>
                  <a:srgbClr val="141618"/>
                </a:solidFill>
                <a:latin typeface="TH SarabunPSK" pitchFamily="34" charset="-34"/>
                <a:ea typeface="Tahoma"/>
                <a:cs typeface="TH SarabunPSK" pitchFamily="34" charset="-34"/>
              </a:rPr>
              <a:t>สร้างแหล่งความรู้</a:t>
            </a:r>
            <a:r>
              <a:rPr lang="en-US" sz="3200" b="1" strike="noStrike" dirty="0">
                <a:solidFill>
                  <a:srgbClr val="141618"/>
                </a:solidFill>
                <a:latin typeface="TH SarabunPSK" pitchFamily="34" charset="-34"/>
                <a:ea typeface="Tahoma"/>
                <a:cs typeface="TH SarabunPSK" pitchFamily="34" charset="-34"/>
              </a:rPr>
              <a:t> </a:t>
            </a:r>
            <a:r>
              <a:rPr lang="en-US" sz="3200" b="1" strike="noStrike" dirty="0" err="1">
                <a:solidFill>
                  <a:srgbClr val="141618"/>
                </a:solidFill>
                <a:latin typeface="TH SarabunPSK" pitchFamily="34" charset="-34"/>
                <a:ea typeface="Tahoma"/>
                <a:cs typeface="TH SarabunPSK" pitchFamily="34" charset="-34"/>
              </a:rPr>
              <a:t>ภูมิปัญญา</a:t>
            </a:r>
            <a:r>
              <a:rPr lang="en-US" sz="3200" b="1" strike="noStrike" dirty="0">
                <a:solidFill>
                  <a:srgbClr val="141618"/>
                </a:solidFill>
                <a:latin typeface="TH SarabunPSK" pitchFamily="34" charset="-34"/>
                <a:ea typeface="Tahoma"/>
                <a:cs typeface="TH SarabunPSK" pitchFamily="34" charset="-34"/>
              </a:rPr>
              <a:t> </a:t>
            </a:r>
            <a:r>
              <a:rPr lang="en-US" sz="3200" b="1" strike="noStrike" dirty="0" err="1">
                <a:solidFill>
                  <a:srgbClr val="141618"/>
                </a:solidFill>
                <a:latin typeface="TH SarabunPSK" pitchFamily="34" charset="-34"/>
                <a:ea typeface="Tahoma"/>
                <a:cs typeface="TH SarabunPSK" pitchFamily="34" charset="-34"/>
              </a:rPr>
              <a:t>และนำมาบูรณาการต่อการเรียนการสอนอย่างมีประสิทธิภาพ</a:t>
            </a:r>
            <a:r>
              <a:rPr lang="en-US" sz="3200" b="1" strike="noStrike" dirty="0">
                <a:solidFill>
                  <a:srgbClr val="141618"/>
                </a:solidFill>
                <a:latin typeface="TH SarabunPSK" pitchFamily="34" charset="-34"/>
                <a:ea typeface="Tahoma"/>
                <a:cs typeface="TH SarabunPSK" pitchFamily="34" charset="-34"/>
              </a:rPr>
              <a:t>  </a:t>
            </a:r>
            <a:endParaRPr sz="3200" b="1" dirty="0">
              <a:latin typeface="TH SarabunPSK" pitchFamily="34" charset="-34"/>
              <a:cs typeface="TH SarabunPSK" pitchFamily="34" charset="-34"/>
            </a:endParaRPr>
          </a:p>
          <a:p>
            <a:pPr>
              <a:lnSpc>
                <a:spcPct val="100000"/>
              </a:lnSpc>
              <a:buBlip>
                <a:blip r:embed="rId4"/>
              </a:buBlip>
            </a:pPr>
            <a:r>
              <a:rPr lang="en-US" sz="3200" b="1" strike="noStrike" dirty="0" smtClean="0">
                <a:solidFill>
                  <a:srgbClr val="141618"/>
                </a:solidFill>
                <a:latin typeface="TH SarabunPSK" pitchFamily="34" charset="-34"/>
                <a:ea typeface="Tahoma"/>
                <a:cs typeface="TH SarabunPSK" pitchFamily="34" charset="-34"/>
              </a:rPr>
              <a:t>  </a:t>
            </a:r>
            <a:r>
              <a:rPr lang="en-US" sz="3200" b="1" strike="noStrike" dirty="0" err="1" smtClean="0">
                <a:solidFill>
                  <a:srgbClr val="141618"/>
                </a:solidFill>
                <a:latin typeface="TH SarabunPSK" pitchFamily="34" charset="-34"/>
                <a:ea typeface="Tahoma"/>
                <a:cs typeface="TH SarabunPSK" pitchFamily="34" charset="-34"/>
              </a:rPr>
              <a:t>เปิด</a:t>
            </a:r>
            <a:r>
              <a:rPr lang="en-US" sz="3200" b="1" strike="noStrike" dirty="0" err="1">
                <a:solidFill>
                  <a:srgbClr val="141618"/>
                </a:solidFill>
                <a:latin typeface="TH SarabunPSK" pitchFamily="34" charset="-34"/>
                <a:ea typeface="Tahoma"/>
                <a:cs typeface="TH SarabunPSK" pitchFamily="34" charset="-34"/>
              </a:rPr>
              <a:t>มหาวิทยาลัยสู่ชุมชน</a:t>
            </a:r>
            <a:r>
              <a:rPr lang="en-US" sz="3200" b="1" strike="noStrike" dirty="0">
                <a:solidFill>
                  <a:srgbClr val="141618"/>
                </a:solidFill>
                <a:latin typeface="TH SarabunPSK" pitchFamily="34" charset="-34"/>
                <a:ea typeface="Tahoma"/>
                <a:cs typeface="TH SarabunPSK" pitchFamily="34" charset="-34"/>
              </a:rPr>
              <a:t> </a:t>
            </a:r>
            <a:r>
              <a:rPr lang="en-US" sz="3200" b="1" strike="noStrike" dirty="0" err="1">
                <a:solidFill>
                  <a:srgbClr val="141618"/>
                </a:solidFill>
                <a:latin typeface="TH SarabunPSK" pitchFamily="34" charset="-34"/>
                <a:ea typeface="Tahoma"/>
                <a:cs typeface="TH SarabunPSK" pitchFamily="34" charset="-34"/>
              </a:rPr>
              <a:t>มหาวิทยาลัยนอกจากเป็นแหล่งแสวงหาความรู้แล้ว</a:t>
            </a:r>
            <a:r>
              <a:rPr lang="en-US" sz="3200" b="1" strike="noStrike" dirty="0">
                <a:solidFill>
                  <a:srgbClr val="141618"/>
                </a:solidFill>
                <a:latin typeface="TH SarabunPSK" pitchFamily="34" charset="-34"/>
                <a:ea typeface="Tahoma"/>
                <a:cs typeface="TH SarabunPSK" pitchFamily="34" charset="-34"/>
              </a:rPr>
              <a:t> </a:t>
            </a:r>
            <a:r>
              <a:rPr lang="en-US" sz="3200" b="1" strike="noStrike" dirty="0" err="1">
                <a:solidFill>
                  <a:srgbClr val="141618"/>
                </a:solidFill>
                <a:latin typeface="TH SarabunPSK" pitchFamily="34" charset="-34"/>
                <a:ea typeface="Tahoma"/>
                <a:cs typeface="TH SarabunPSK" pitchFamily="34" charset="-34"/>
              </a:rPr>
              <a:t>ยังเป็นแหล่งเสริมสร้างสุขอนามัย</a:t>
            </a:r>
            <a:r>
              <a:rPr lang="en-US" sz="3200" b="1" strike="noStrike" dirty="0">
                <a:solidFill>
                  <a:srgbClr val="141618"/>
                </a:solidFill>
                <a:latin typeface="TH SarabunPSK" pitchFamily="34" charset="-34"/>
                <a:ea typeface="Tahoma"/>
                <a:cs typeface="TH SarabunPSK" pitchFamily="34" charset="-34"/>
              </a:rPr>
              <a:t> </a:t>
            </a:r>
            <a:r>
              <a:rPr lang="en-US" sz="3200" b="1" strike="noStrike" dirty="0" err="1">
                <a:solidFill>
                  <a:srgbClr val="141618"/>
                </a:solidFill>
                <a:latin typeface="TH SarabunPSK" pitchFamily="34" charset="-34"/>
                <a:ea typeface="Tahoma"/>
                <a:cs typeface="TH SarabunPSK" pitchFamily="34" charset="-34"/>
              </a:rPr>
              <a:t>เป็นสถานที่ออกกำลังกาย</a:t>
            </a:r>
            <a:r>
              <a:rPr lang="en-US" sz="3200" b="1" strike="noStrike" dirty="0">
                <a:solidFill>
                  <a:srgbClr val="141618"/>
                </a:solidFill>
                <a:latin typeface="TH SarabunPSK" pitchFamily="34" charset="-34"/>
                <a:ea typeface="Tahoma"/>
                <a:cs typeface="TH SarabunPSK" pitchFamily="34" charset="-34"/>
              </a:rPr>
              <a:t> </a:t>
            </a:r>
            <a:r>
              <a:rPr lang="en-US" sz="3200" b="1" strike="noStrike" dirty="0" err="1">
                <a:solidFill>
                  <a:srgbClr val="141618"/>
                </a:solidFill>
                <a:latin typeface="TH SarabunPSK" pitchFamily="34" charset="-34"/>
                <a:ea typeface="Tahoma"/>
                <a:cs typeface="TH SarabunPSK" pitchFamily="34" charset="-34"/>
              </a:rPr>
              <a:t>นันทนาการ</a:t>
            </a:r>
            <a:r>
              <a:rPr lang="en-US" sz="3200" b="1" strike="noStrike" dirty="0">
                <a:solidFill>
                  <a:srgbClr val="141618"/>
                </a:solidFill>
                <a:latin typeface="TH SarabunPSK" pitchFamily="34" charset="-34"/>
                <a:ea typeface="Tahoma"/>
                <a:cs typeface="TH SarabunPSK" pitchFamily="34" charset="-34"/>
              </a:rPr>
              <a:t> </a:t>
            </a:r>
            <a:r>
              <a:rPr lang="en-US" sz="3200" b="1" strike="noStrike" dirty="0" err="1">
                <a:solidFill>
                  <a:srgbClr val="141618"/>
                </a:solidFill>
                <a:latin typeface="TH SarabunPSK" pitchFamily="34" charset="-34"/>
                <a:ea typeface="Tahoma"/>
                <a:cs typeface="TH SarabunPSK" pitchFamily="34" charset="-34"/>
              </a:rPr>
              <a:t>เป็นเสมือนบ้านหลังใหญ่ให้แก่ทุกครอบครัวในชุมชน</a:t>
            </a:r>
            <a:r>
              <a:rPr lang="en-US" sz="3200" b="1" strike="noStrike" dirty="0">
                <a:solidFill>
                  <a:srgbClr val="141618"/>
                </a:solidFill>
                <a:latin typeface="TH SarabunPSK" pitchFamily="34" charset="-34"/>
                <a:ea typeface="Tahoma"/>
                <a:cs typeface="TH SarabunPSK" pitchFamily="34" charset="-34"/>
              </a:rPr>
              <a:t>   </a:t>
            </a:r>
            <a:endParaRPr sz="3200" b="1" dirty="0">
              <a:latin typeface="TH SarabunPSK" pitchFamily="34" charset="-34"/>
              <a:cs typeface="TH SarabunPSK" pitchFamily="34" charset="-34"/>
            </a:endParaRPr>
          </a:p>
          <a:p>
            <a:pPr>
              <a:lnSpc>
                <a:spcPct val="100000"/>
              </a:lnSpc>
              <a:buBlip>
                <a:blip r:embed="rId4"/>
              </a:buBlip>
            </a:pPr>
            <a:r>
              <a:rPr lang="en-US" sz="3200" b="1" strike="noStrike" dirty="0" smtClean="0">
                <a:solidFill>
                  <a:srgbClr val="141618"/>
                </a:solidFill>
                <a:latin typeface="TH SarabunPSK" pitchFamily="34" charset="-34"/>
                <a:ea typeface="Tahoma"/>
                <a:cs typeface="TH SarabunPSK" pitchFamily="34" charset="-34"/>
              </a:rPr>
              <a:t>  </a:t>
            </a:r>
            <a:r>
              <a:rPr lang="en-US" sz="3200" b="1" strike="noStrike" dirty="0" err="1" smtClean="0">
                <a:solidFill>
                  <a:srgbClr val="141618"/>
                </a:solidFill>
                <a:latin typeface="TH SarabunPSK" pitchFamily="34" charset="-34"/>
                <a:ea typeface="Tahoma"/>
                <a:cs typeface="TH SarabunPSK" pitchFamily="34" charset="-34"/>
              </a:rPr>
              <a:t>ต้อง</a:t>
            </a:r>
            <a:r>
              <a:rPr lang="en-US" sz="3200" b="1" strike="noStrike" dirty="0" err="1">
                <a:solidFill>
                  <a:srgbClr val="141618"/>
                </a:solidFill>
                <a:latin typeface="TH SarabunPSK" pitchFamily="34" charset="-34"/>
                <a:ea typeface="Tahoma"/>
                <a:cs typeface="TH SarabunPSK" pitchFamily="34" charset="-34"/>
              </a:rPr>
              <a:t>เร่งสร้างองค์กรสัมพันธ์และเครือข่ายภายนอก</a:t>
            </a:r>
            <a:r>
              <a:rPr lang="en-US" sz="3200" b="1" strike="noStrike" dirty="0">
                <a:solidFill>
                  <a:srgbClr val="141618"/>
                </a:solidFill>
                <a:latin typeface="TH SarabunPSK" pitchFamily="34" charset="-34"/>
                <a:ea typeface="Tahoma"/>
                <a:cs typeface="TH SarabunPSK" pitchFamily="34" charset="-34"/>
              </a:rPr>
              <a:t> รักษาระดับการเป็นผู้นำที่มีความสัมพันธ์อย่างใกล้ชิดกับหน่วยงานท้องถิ่น </a:t>
            </a:r>
            <a:r>
              <a:rPr lang="en-US" sz="3200" b="1" strike="noStrike" dirty="0" err="1">
                <a:solidFill>
                  <a:srgbClr val="141618"/>
                </a:solidFill>
                <a:latin typeface="TH SarabunPSK" pitchFamily="34" charset="-34"/>
                <a:ea typeface="Tahoma"/>
                <a:cs typeface="TH SarabunPSK" pitchFamily="34" charset="-34"/>
              </a:rPr>
              <a:t>เพื่อร่วมกันทำงานอย่างเกื้อกูลและพร้อมการสนับสนุนกิจกรรมต่าง</a:t>
            </a:r>
            <a:r>
              <a:rPr lang="en-US" sz="3200" b="1" strike="noStrike" dirty="0">
                <a:solidFill>
                  <a:srgbClr val="141618"/>
                </a:solidFill>
                <a:latin typeface="TH SarabunPSK" pitchFamily="34" charset="-34"/>
                <a:ea typeface="Tahoma"/>
                <a:cs typeface="TH SarabunPSK" pitchFamily="34" charset="-34"/>
              </a:rPr>
              <a:t> ๆ </a:t>
            </a:r>
            <a:r>
              <a:rPr lang="en-US" sz="3200" b="1" strike="noStrike" dirty="0" err="1">
                <a:solidFill>
                  <a:srgbClr val="141618"/>
                </a:solidFill>
                <a:latin typeface="TH SarabunPSK" pitchFamily="34" charset="-34"/>
                <a:ea typeface="Tahoma"/>
                <a:cs typeface="TH SarabunPSK" pitchFamily="34" charset="-34"/>
              </a:rPr>
              <a:t>ของมหาวิทยาลัย</a:t>
            </a:r>
            <a:endParaRPr sz="3200" b="1" dirty="0">
              <a:latin typeface="TH SarabunPSK" pitchFamily="34" charset="-34"/>
              <a:cs typeface="TH SarabunPSK" pitchFamily="34" charset="-34"/>
            </a:endParaRPr>
          </a:p>
          <a:p>
            <a:pPr>
              <a:lnSpc>
                <a:spcPct val="100000"/>
              </a:lnSpc>
              <a:buBlip>
                <a:blip r:embed="rId4"/>
              </a:buBlip>
            </a:pPr>
            <a:r>
              <a:rPr lang="en-US" sz="3200" b="1" strike="noStrike" dirty="0" smtClean="0">
                <a:solidFill>
                  <a:srgbClr val="141618"/>
                </a:solidFill>
                <a:latin typeface="TH SarabunPSK" pitchFamily="34" charset="-34"/>
                <a:ea typeface="Tahoma"/>
                <a:cs typeface="TH SarabunPSK" pitchFamily="34" charset="-34"/>
              </a:rPr>
              <a:t>  </a:t>
            </a:r>
            <a:r>
              <a:rPr lang="en-US" sz="3200" b="1" strike="noStrike" dirty="0" err="1" smtClean="0">
                <a:solidFill>
                  <a:srgbClr val="141618"/>
                </a:solidFill>
                <a:latin typeface="TH SarabunPSK" pitchFamily="34" charset="-34"/>
                <a:ea typeface="Tahoma"/>
                <a:cs typeface="TH SarabunPSK" pitchFamily="34" charset="-34"/>
              </a:rPr>
              <a:t>จัดระบบ</a:t>
            </a:r>
            <a:r>
              <a:rPr lang="en-US" sz="3200" b="1" strike="noStrike" dirty="0" err="1">
                <a:solidFill>
                  <a:srgbClr val="141618"/>
                </a:solidFill>
                <a:latin typeface="TH SarabunPSK" pitchFamily="34" charset="-34"/>
                <a:ea typeface="Tahoma"/>
                <a:cs typeface="TH SarabunPSK" pitchFamily="34" charset="-34"/>
              </a:rPr>
              <a:t>การบริหารสินทรัพย์และจัดหารายได้</a:t>
            </a:r>
            <a:r>
              <a:rPr lang="en-US" sz="3200" b="1" strike="noStrike" dirty="0">
                <a:solidFill>
                  <a:srgbClr val="141618"/>
                </a:solidFill>
                <a:latin typeface="TH SarabunPSK" pitchFamily="34" charset="-34"/>
                <a:ea typeface="Tahoma"/>
                <a:cs typeface="TH SarabunPSK" pitchFamily="34" charset="-34"/>
              </a:rPr>
              <a:t> </a:t>
            </a:r>
            <a:r>
              <a:rPr lang="en-US" sz="3200" b="1" strike="noStrike" dirty="0" err="1">
                <a:solidFill>
                  <a:srgbClr val="141618"/>
                </a:solidFill>
                <a:latin typeface="TH SarabunPSK" pitchFamily="34" charset="-34"/>
                <a:ea typeface="Tahoma"/>
                <a:cs typeface="TH SarabunPSK" pitchFamily="34" charset="-34"/>
              </a:rPr>
              <a:t>ให้มีเสถียรภาพทางการเงิน</a:t>
            </a:r>
            <a:r>
              <a:rPr lang="en-US" sz="3200" b="1" strike="noStrike" dirty="0">
                <a:solidFill>
                  <a:srgbClr val="141618"/>
                </a:solidFill>
                <a:latin typeface="TH SarabunPSK" pitchFamily="34" charset="-34"/>
                <a:ea typeface="Tahoma"/>
                <a:cs typeface="TH SarabunPSK" pitchFamily="34" charset="-34"/>
              </a:rPr>
              <a:t> </a:t>
            </a:r>
            <a:r>
              <a:rPr lang="en-US" sz="3200" b="1" strike="noStrike" dirty="0" err="1">
                <a:solidFill>
                  <a:srgbClr val="141618"/>
                </a:solidFill>
                <a:latin typeface="TH SarabunPSK" pitchFamily="34" charset="-34"/>
                <a:ea typeface="Tahoma"/>
                <a:cs typeface="TH SarabunPSK" pitchFamily="34" charset="-34"/>
              </a:rPr>
              <a:t>เพื่อใช้ในการขับเคลื่อนยุทธศาสตร์เชิงรุกในการพัฒนามหาวิทยาลัย</a:t>
            </a:r>
            <a:r>
              <a:rPr lang="en-US" sz="3200" b="1" strike="noStrike" dirty="0">
                <a:solidFill>
                  <a:srgbClr val="141618"/>
                </a:solidFill>
                <a:latin typeface="TH SarabunPSK" pitchFamily="34" charset="-34"/>
                <a:ea typeface="Tahoma"/>
                <a:cs typeface="TH SarabunPSK" pitchFamily="34" charset="-34"/>
              </a:rPr>
              <a:t> </a:t>
            </a:r>
            <a:r>
              <a:rPr lang="en-US" sz="3200" b="1" strike="noStrike" dirty="0" err="1">
                <a:solidFill>
                  <a:srgbClr val="141618"/>
                </a:solidFill>
                <a:latin typeface="TH SarabunPSK" pitchFamily="34" charset="-34"/>
                <a:ea typeface="Tahoma"/>
                <a:cs typeface="TH SarabunPSK" pitchFamily="34" charset="-34"/>
              </a:rPr>
              <a:t>เร่งแก้ไขกฎ</a:t>
            </a:r>
            <a:r>
              <a:rPr lang="en-US" sz="3200" b="1" strike="noStrike" dirty="0">
                <a:solidFill>
                  <a:srgbClr val="141618"/>
                </a:solidFill>
                <a:latin typeface="TH SarabunPSK" pitchFamily="34" charset="-34"/>
                <a:ea typeface="Tahoma"/>
                <a:cs typeface="TH SarabunPSK" pitchFamily="34" charset="-34"/>
              </a:rPr>
              <a:t> </a:t>
            </a:r>
            <a:r>
              <a:rPr lang="en-US" sz="3200" b="1" strike="noStrike" dirty="0" err="1">
                <a:solidFill>
                  <a:srgbClr val="141618"/>
                </a:solidFill>
                <a:latin typeface="TH SarabunPSK" pitchFamily="34" charset="-34"/>
                <a:ea typeface="Tahoma"/>
                <a:cs typeface="TH SarabunPSK" pitchFamily="34" charset="-34"/>
              </a:rPr>
              <a:t>ระเบียบให้ยืดหยุ่นแก่การก่อตั้งหน่วยงาน</a:t>
            </a:r>
            <a:r>
              <a:rPr lang="en-US" sz="3200" b="1" strike="noStrike" dirty="0">
                <a:solidFill>
                  <a:srgbClr val="141618"/>
                </a:solidFill>
                <a:latin typeface="TH SarabunPSK" pitchFamily="34" charset="-34"/>
                <a:ea typeface="Tahoma"/>
                <a:cs typeface="TH SarabunPSK" pitchFamily="34" charset="-34"/>
              </a:rPr>
              <a:t> </a:t>
            </a:r>
            <a:r>
              <a:rPr lang="en-US" sz="3200" b="1" strike="noStrike" dirty="0" err="1">
                <a:solidFill>
                  <a:srgbClr val="141618"/>
                </a:solidFill>
                <a:latin typeface="TH SarabunPSK" pitchFamily="34" charset="-34"/>
                <a:ea typeface="Tahoma"/>
                <a:cs typeface="TH SarabunPSK" pitchFamily="34" charset="-34"/>
              </a:rPr>
              <a:t>ต่าง</a:t>
            </a:r>
            <a:r>
              <a:rPr lang="en-US" sz="3200" b="1" strike="noStrike" dirty="0">
                <a:solidFill>
                  <a:srgbClr val="141618"/>
                </a:solidFill>
                <a:latin typeface="TH SarabunPSK" pitchFamily="34" charset="-34"/>
                <a:ea typeface="Tahoma"/>
                <a:cs typeface="TH SarabunPSK" pitchFamily="34" charset="-34"/>
              </a:rPr>
              <a:t> ๆ </a:t>
            </a:r>
            <a:r>
              <a:rPr lang="en-US" sz="3200" b="1" strike="noStrike" dirty="0" err="1">
                <a:solidFill>
                  <a:srgbClr val="141618"/>
                </a:solidFill>
                <a:latin typeface="TH SarabunPSK" pitchFamily="34" charset="-34"/>
                <a:ea typeface="Tahoma"/>
                <a:cs typeface="TH SarabunPSK" pitchFamily="34" charset="-34"/>
              </a:rPr>
              <a:t>ที่สามารถเลี้ยงตัวเองได้อย่างยั่งยืนในอนาคต</a:t>
            </a:r>
            <a:endParaRPr sz="3200" b="1" dirty="0">
              <a:latin typeface="TH SarabunPSK" pitchFamily="34" charset="-34"/>
              <a:cs typeface="TH SarabunPSK" pitchFamily="34" charset="-34"/>
            </a:endParaRPr>
          </a:p>
        </p:txBody>
      </p:sp>
    </p:spTree>
  </p:cSld>
  <p:clrMapOvr>
    <a:masterClrMapping/>
  </p:clrMapOvr>
  <p:transition spd="med">
    <p:randomBar dir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CustomShape 1"/>
          <p:cNvSpPr/>
          <p:nvPr/>
        </p:nvSpPr>
        <p:spPr>
          <a:xfrm>
            <a:off x="762120" y="492840"/>
            <a:ext cx="11480400" cy="1523520"/>
          </a:xfrm>
          <a:prstGeom prst="rect">
            <a:avLst/>
          </a:prstGeom>
          <a:blipFill>
            <a:blip r:embed="rId3" cstate="print"/>
            <a:tile/>
          </a:blipFill>
          <a:ln w="12600">
            <a:noFill/>
          </a:ln>
          <a:effectLst>
            <a:outerShdw blurRad="50800" dist="12700" rotWithShape="0">
              <a:srgbClr val="000000">
                <a:alpha val="60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85" name="CustomShape 2"/>
          <p:cNvSpPr/>
          <p:nvPr/>
        </p:nvSpPr>
        <p:spPr>
          <a:xfrm>
            <a:off x="453728" y="2068488"/>
            <a:ext cx="12097344" cy="7416824"/>
          </a:xfrm>
          <a:prstGeom prst="rect">
            <a:avLst/>
          </a:prstGeom>
          <a:noFill/>
          <a:ln w="76320">
            <a:solidFill>
              <a:schemeClr val="accent3">
                <a:lumMod val="50000"/>
              </a:schemeClr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thaiDist">
              <a:lnSpc>
                <a:spcPct val="100000"/>
              </a:lnSpc>
            </a:pPr>
            <a:r>
              <a:rPr lang="en-US" sz="4000" b="1" strike="noStrike" dirty="0">
                <a:solidFill>
                  <a:srgbClr val="092C6C"/>
                </a:solidFill>
                <a:latin typeface="TH SarabunPSK" pitchFamily="34" charset="-34"/>
                <a:ea typeface="Baskerville"/>
                <a:cs typeface="TH SarabunPSK" pitchFamily="34" charset="-34"/>
              </a:rPr>
              <a:t> 	</a:t>
            </a:r>
            <a:r>
              <a:rPr lang="en-US" sz="4000" b="1" strike="noStrike" dirty="0">
                <a:solidFill>
                  <a:srgbClr val="141618"/>
                </a:solidFill>
                <a:latin typeface="TH SarabunPSK" pitchFamily="34" charset="-34"/>
                <a:ea typeface="Baskerville"/>
                <a:cs typeface="TH SarabunPSK" pitchFamily="34" charset="-34"/>
              </a:rPr>
              <a:t>1. </a:t>
            </a:r>
            <a:r>
              <a:rPr lang="en-US" sz="4000" b="1" strike="noStrike" dirty="0" err="1">
                <a:solidFill>
                  <a:srgbClr val="141618"/>
                </a:solidFill>
                <a:latin typeface="TH SarabunPSK" pitchFamily="34" charset="-34"/>
                <a:ea typeface="Baskerville"/>
                <a:cs typeface="TH SarabunPSK" pitchFamily="34" charset="-34"/>
              </a:rPr>
              <a:t>แสวงหาความจริงเพื่อสู่ความเป็นเลิศทางวิชาการ</a:t>
            </a:r>
            <a:r>
              <a:rPr lang="en-US" sz="4000" b="1" strike="noStrike" dirty="0">
                <a:solidFill>
                  <a:srgbClr val="141618"/>
                </a:solidFill>
                <a:latin typeface="TH SarabunPSK" pitchFamily="34" charset="-34"/>
                <a:ea typeface="Baskerville"/>
                <a:cs typeface="TH SarabunPSK" pitchFamily="34" charset="-34"/>
              </a:rPr>
              <a:t> </a:t>
            </a:r>
            <a:r>
              <a:rPr lang="en-US" sz="4000" b="1" strike="noStrike" dirty="0" err="1">
                <a:solidFill>
                  <a:srgbClr val="141618"/>
                </a:solidFill>
                <a:latin typeface="TH SarabunPSK" pitchFamily="34" charset="-34"/>
                <a:ea typeface="Baskerville"/>
                <a:cs typeface="TH SarabunPSK" pitchFamily="34" charset="-34"/>
              </a:rPr>
              <a:t>บนพื้นฐานของภูมิ</a:t>
            </a:r>
            <a:r>
              <a:rPr lang="en-US" sz="4000" b="1" strike="noStrike" dirty="0" err="1" smtClean="0">
                <a:solidFill>
                  <a:srgbClr val="141618"/>
                </a:solidFill>
                <a:latin typeface="TH SarabunPSK" pitchFamily="34" charset="-34"/>
                <a:ea typeface="Baskerville"/>
                <a:cs typeface="TH SarabunPSK" pitchFamily="34" charset="-34"/>
              </a:rPr>
              <a:t>ปัญญา</a:t>
            </a:r>
            <a:r>
              <a:rPr lang="en-US" sz="4000" b="1" dirty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en-US" sz="4000" b="1" strike="noStrike" dirty="0" err="1" smtClean="0">
                <a:solidFill>
                  <a:srgbClr val="141618"/>
                </a:solidFill>
                <a:latin typeface="TH SarabunPSK" pitchFamily="34" charset="-34"/>
                <a:ea typeface="Baskerville"/>
                <a:cs typeface="TH SarabunPSK" pitchFamily="34" charset="-34"/>
              </a:rPr>
              <a:t>ท้องถิ่</a:t>
            </a:r>
            <a:r>
              <a:rPr lang="th-TH" sz="4000" b="1" strike="noStrike" dirty="0" smtClean="0">
                <a:solidFill>
                  <a:srgbClr val="141618"/>
                </a:solidFill>
                <a:latin typeface="TH SarabunPSK" pitchFamily="34" charset="-34"/>
                <a:ea typeface="Baskerville"/>
                <a:cs typeface="TH SarabunPSK" pitchFamily="34" charset="-34"/>
              </a:rPr>
              <a:t>น</a:t>
            </a:r>
            <a:r>
              <a:rPr lang="en-US" sz="4000" b="1" strike="noStrike" dirty="0" err="1" smtClean="0">
                <a:solidFill>
                  <a:srgbClr val="141618"/>
                </a:solidFill>
                <a:latin typeface="TH SarabunPSK" pitchFamily="34" charset="-34"/>
                <a:ea typeface="Baskerville"/>
                <a:cs typeface="TH SarabunPSK" pitchFamily="34" charset="-34"/>
              </a:rPr>
              <a:t>ภูมิ</a:t>
            </a:r>
            <a:r>
              <a:rPr lang="en-US" sz="4000" b="1" strike="noStrike" dirty="0" err="1">
                <a:solidFill>
                  <a:srgbClr val="141618"/>
                </a:solidFill>
                <a:latin typeface="TH SarabunPSK" pitchFamily="34" charset="-34"/>
                <a:ea typeface="Baskerville"/>
                <a:cs typeface="TH SarabunPSK" pitchFamily="34" charset="-34"/>
              </a:rPr>
              <a:t>ปัญญาไทย</a:t>
            </a:r>
            <a:r>
              <a:rPr lang="en-US" sz="4000" b="1" strike="noStrike" dirty="0">
                <a:solidFill>
                  <a:srgbClr val="141618"/>
                </a:solidFill>
                <a:latin typeface="TH SarabunPSK" pitchFamily="34" charset="-34"/>
                <a:ea typeface="Baskerville"/>
                <a:cs typeface="TH SarabunPSK" pitchFamily="34" charset="-34"/>
              </a:rPr>
              <a:t> </a:t>
            </a:r>
            <a:r>
              <a:rPr lang="en-US" sz="4000" b="1" strike="noStrike" dirty="0" err="1">
                <a:solidFill>
                  <a:srgbClr val="141618"/>
                </a:solidFill>
                <a:latin typeface="TH SarabunPSK" pitchFamily="34" charset="-34"/>
                <a:ea typeface="Baskerville"/>
                <a:cs typeface="TH SarabunPSK" pitchFamily="34" charset="-34"/>
              </a:rPr>
              <a:t>และภูมิปัญญา</a:t>
            </a:r>
            <a:r>
              <a:rPr lang="en-US" sz="4000" b="1" strike="noStrike" dirty="0" err="1" smtClean="0">
                <a:solidFill>
                  <a:srgbClr val="141618"/>
                </a:solidFill>
                <a:latin typeface="TH SarabunPSK" pitchFamily="34" charset="-34"/>
                <a:ea typeface="Baskerville"/>
                <a:cs typeface="TH SarabunPSK" pitchFamily="34" charset="-34"/>
              </a:rPr>
              <a:t>สากล</a:t>
            </a:r>
            <a:endParaRPr lang="en-US" sz="4000" b="1" dirty="0">
              <a:latin typeface="TH SarabunPSK" pitchFamily="34" charset="-34"/>
              <a:cs typeface="TH SarabunPSK" pitchFamily="34" charset="-34"/>
            </a:endParaRPr>
          </a:p>
          <a:p>
            <a:pPr algn="thaiDist">
              <a:lnSpc>
                <a:spcPct val="100000"/>
              </a:lnSpc>
            </a:pPr>
            <a:r>
              <a:rPr lang="en-US" sz="4000" b="1" strike="noStrike" dirty="0" smtClean="0">
                <a:solidFill>
                  <a:srgbClr val="514F4A"/>
                </a:solidFill>
                <a:latin typeface="TH SarabunPSK" pitchFamily="34" charset="-34"/>
                <a:ea typeface="Baskerville"/>
                <a:cs typeface="TH SarabunPSK" pitchFamily="34" charset="-34"/>
              </a:rPr>
              <a:t>	2. </a:t>
            </a:r>
            <a:r>
              <a:rPr lang="en-US" sz="4000" b="1" strike="noStrike" dirty="0" err="1" smtClean="0">
                <a:solidFill>
                  <a:srgbClr val="514F4A"/>
                </a:solidFill>
                <a:latin typeface="TH SarabunPSK" pitchFamily="34" charset="-34"/>
                <a:ea typeface="Baskerville"/>
                <a:cs typeface="TH SarabunPSK" pitchFamily="34" charset="-34"/>
              </a:rPr>
              <a:t>ผลิต</a:t>
            </a:r>
            <a:r>
              <a:rPr lang="en-US" sz="4000" b="1" strike="noStrike" dirty="0" err="1">
                <a:solidFill>
                  <a:srgbClr val="514F4A"/>
                </a:solidFill>
                <a:latin typeface="TH SarabunPSK" pitchFamily="34" charset="-34"/>
                <a:ea typeface="Baskerville"/>
                <a:cs typeface="TH SarabunPSK" pitchFamily="34" charset="-34"/>
              </a:rPr>
              <a:t>บัณฑิตที่มีความรู้คู่</a:t>
            </a:r>
            <a:r>
              <a:rPr lang="en-US" sz="4000" b="1" strike="noStrike" dirty="0" err="1" smtClean="0">
                <a:solidFill>
                  <a:srgbClr val="514F4A"/>
                </a:solidFill>
                <a:latin typeface="TH SarabunPSK" pitchFamily="34" charset="-34"/>
                <a:ea typeface="Baskerville"/>
                <a:cs typeface="TH SarabunPSK" pitchFamily="34" charset="-34"/>
              </a:rPr>
              <a:t>คุณธรรมสำนึก</a:t>
            </a:r>
            <a:r>
              <a:rPr lang="en-US" sz="4000" b="1" strike="noStrike" dirty="0" err="1">
                <a:solidFill>
                  <a:srgbClr val="514F4A"/>
                </a:solidFill>
                <a:latin typeface="TH SarabunPSK" pitchFamily="34" charset="-34"/>
                <a:ea typeface="Baskerville"/>
                <a:cs typeface="TH SarabunPSK" pitchFamily="34" charset="-34"/>
              </a:rPr>
              <a:t>ในความเป็นไทย</a:t>
            </a:r>
            <a:r>
              <a:rPr lang="en-US" sz="4000" b="1" strike="noStrike" dirty="0">
                <a:solidFill>
                  <a:srgbClr val="514F4A"/>
                </a:solidFill>
                <a:latin typeface="TH SarabunPSK" pitchFamily="34" charset="-34"/>
                <a:ea typeface="Baskerville"/>
                <a:cs typeface="TH SarabunPSK" pitchFamily="34" charset="-34"/>
              </a:rPr>
              <a:t> </a:t>
            </a:r>
            <a:r>
              <a:rPr lang="en-US" sz="4000" b="1" strike="noStrike" dirty="0" err="1">
                <a:solidFill>
                  <a:srgbClr val="514F4A"/>
                </a:solidFill>
                <a:latin typeface="TH SarabunPSK" pitchFamily="34" charset="-34"/>
                <a:ea typeface="Baskerville"/>
                <a:cs typeface="TH SarabunPSK" pitchFamily="34" charset="-34"/>
              </a:rPr>
              <a:t>มีความรักและผูกพัน</a:t>
            </a:r>
            <a:r>
              <a:rPr lang="en-US" sz="4000" b="1" strike="noStrike" dirty="0" err="1" smtClean="0">
                <a:solidFill>
                  <a:srgbClr val="514F4A"/>
                </a:solidFill>
                <a:latin typeface="TH SarabunPSK" pitchFamily="34" charset="-34"/>
                <a:ea typeface="Baskerville"/>
                <a:cs typeface="TH SarabunPSK" pitchFamily="34" charset="-34"/>
              </a:rPr>
              <a:t>ต่อท้องถิ่น</a:t>
            </a:r>
            <a:r>
              <a:rPr lang="en-US" sz="4000" b="1" strike="noStrike" dirty="0" smtClean="0">
                <a:solidFill>
                  <a:srgbClr val="514F4A"/>
                </a:solidFill>
                <a:latin typeface="TH SarabunPSK" pitchFamily="34" charset="-34"/>
                <a:ea typeface="Baskerville"/>
                <a:cs typeface="TH SarabunPSK" pitchFamily="34" charset="-34"/>
              </a:rPr>
              <a:t> </a:t>
            </a:r>
            <a:r>
              <a:rPr lang="en-US" sz="4000" b="1" strike="noStrike" dirty="0" err="1" smtClean="0">
                <a:solidFill>
                  <a:srgbClr val="514F4A"/>
                </a:solidFill>
                <a:latin typeface="TH SarabunPSK" pitchFamily="34" charset="-34"/>
                <a:ea typeface="Baskerville"/>
                <a:cs typeface="TH SarabunPSK" pitchFamily="34" charset="-34"/>
              </a:rPr>
              <a:t>อีก</a:t>
            </a:r>
            <a:r>
              <a:rPr lang="en-US" sz="4000" b="1" strike="noStrike" dirty="0" err="1">
                <a:solidFill>
                  <a:srgbClr val="514F4A"/>
                </a:solidFill>
                <a:latin typeface="TH SarabunPSK" pitchFamily="34" charset="-34"/>
                <a:ea typeface="Baskerville"/>
                <a:cs typeface="TH SarabunPSK" pitchFamily="34" charset="-34"/>
              </a:rPr>
              <a:t>ทั้งส่งเสริมการเรียนรู้ตลอดชีวิตในชุมชน</a:t>
            </a:r>
            <a:r>
              <a:rPr lang="en-US" sz="4000" b="1" strike="noStrike" dirty="0">
                <a:solidFill>
                  <a:srgbClr val="514F4A"/>
                </a:solidFill>
                <a:latin typeface="TH SarabunPSK" pitchFamily="34" charset="-34"/>
                <a:ea typeface="Baskerville"/>
                <a:cs typeface="TH SarabunPSK" pitchFamily="34" charset="-34"/>
              </a:rPr>
              <a:t> </a:t>
            </a:r>
            <a:r>
              <a:rPr lang="en-US" sz="4000" b="1" strike="noStrike" dirty="0" err="1">
                <a:solidFill>
                  <a:srgbClr val="514F4A"/>
                </a:solidFill>
                <a:latin typeface="TH SarabunPSK" pitchFamily="34" charset="-34"/>
                <a:ea typeface="Baskerville"/>
                <a:cs typeface="TH SarabunPSK" pitchFamily="34" charset="-34"/>
              </a:rPr>
              <a:t>เพื่อช่วยให้คนใน</a:t>
            </a:r>
            <a:r>
              <a:rPr lang="en-US" sz="4000" b="1" strike="noStrike" dirty="0" err="1" smtClean="0">
                <a:solidFill>
                  <a:srgbClr val="514F4A"/>
                </a:solidFill>
                <a:latin typeface="TH SarabunPSK" pitchFamily="34" charset="-34"/>
                <a:ea typeface="Baskerville"/>
                <a:cs typeface="TH SarabunPSK" pitchFamily="34" charset="-34"/>
              </a:rPr>
              <a:t>ท้องถิ่นรู้เท่า</a:t>
            </a:r>
            <a:r>
              <a:rPr lang="en-US" sz="4000" b="1" strike="noStrike" dirty="0" err="1">
                <a:solidFill>
                  <a:srgbClr val="514F4A"/>
                </a:solidFill>
                <a:latin typeface="TH SarabunPSK" pitchFamily="34" charset="-34"/>
                <a:ea typeface="Baskerville"/>
                <a:cs typeface="TH SarabunPSK" pitchFamily="34" charset="-34"/>
              </a:rPr>
              <a:t>ทันการเปลี่ยนแปลง</a:t>
            </a:r>
            <a:r>
              <a:rPr lang="en-US" sz="4000" b="1" strike="noStrike" dirty="0">
                <a:solidFill>
                  <a:srgbClr val="514F4A"/>
                </a:solidFill>
                <a:latin typeface="TH SarabunPSK" pitchFamily="34" charset="-34"/>
                <a:ea typeface="Baskerville"/>
                <a:cs typeface="TH SarabunPSK" pitchFamily="34" charset="-34"/>
              </a:rPr>
              <a:t>  </a:t>
            </a:r>
            <a:endParaRPr lang="en-US" sz="4000" b="1" strike="noStrike" dirty="0" smtClean="0">
              <a:solidFill>
                <a:srgbClr val="514F4A"/>
              </a:solidFill>
              <a:latin typeface="TH SarabunPSK" pitchFamily="34" charset="-34"/>
              <a:ea typeface="Baskerville"/>
              <a:cs typeface="TH SarabunPSK" pitchFamily="34" charset="-34"/>
            </a:endParaRPr>
          </a:p>
          <a:p>
            <a:pPr algn="thaiDist">
              <a:lnSpc>
                <a:spcPct val="100000"/>
              </a:lnSpc>
            </a:pPr>
            <a:r>
              <a:rPr lang="en-US" sz="4000" b="1" dirty="0">
                <a:solidFill>
                  <a:srgbClr val="514F4A"/>
                </a:solidFill>
                <a:latin typeface="TH SarabunPSK" pitchFamily="34" charset="-34"/>
                <a:ea typeface="Baskerville"/>
                <a:cs typeface="TH SarabunPSK" pitchFamily="34" charset="-34"/>
              </a:rPr>
              <a:t>	</a:t>
            </a:r>
            <a:r>
              <a:rPr lang="en-US" sz="4000" b="1" strike="noStrike" dirty="0" err="1" smtClean="0">
                <a:solidFill>
                  <a:srgbClr val="514F4A"/>
                </a:solidFill>
                <a:latin typeface="TH SarabunPSK" pitchFamily="34" charset="-34"/>
                <a:ea typeface="Baskerville"/>
                <a:cs typeface="TH SarabunPSK" pitchFamily="34" charset="-34"/>
              </a:rPr>
              <a:t>การ</a:t>
            </a:r>
            <a:r>
              <a:rPr lang="en-US" sz="4000" b="1" strike="noStrike" dirty="0" err="1">
                <a:solidFill>
                  <a:srgbClr val="514F4A"/>
                </a:solidFill>
                <a:latin typeface="TH SarabunPSK" pitchFamily="34" charset="-34"/>
                <a:ea typeface="Baskerville"/>
                <a:cs typeface="TH SarabunPSK" pitchFamily="34" charset="-34"/>
              </a:rPr>
              <a:t>ผลิตบัณฑิตดังกล่าวจะต้องให้มีจำนวนและคุณภาพ</a:t>
            </a:r>
            <a:r>
              <a:rPr lang="en-US" sz="4000" b="1" strike="noStrike" dirty="0">
                <a:solidFill>
                  <a:srgbClr val="514F4A"/>
                </a:solidFill>
                <a:latin typeface="TH SarabunPSK" pitchFamily="34" charset="-34"/>
                <a:ea typeface="Baskerville"/>
                <a:cs typeface="TH SarabunPSK" pitchFamily="34" charset="-34"/>
              </a:rPr>
              <a:t> </a:t>
            </a:r>
            <a:r>
              <a:rPr lang="en-US" sz="4000" b="1" strike="noStrike" dirty="0" err="1" smtClean="0">
                <a:solidFill>
                  <a:srgbClr val="514F4A"/>
                </a:solidFill>
                <a:latin typeface="TH SarabunPSK" pitchFamily="34" charset="-34"/>
                <a:ea typeface="Baskerville"/>
                <a:cs typeface="TH SarabunPSK" pitchFamily="34" charset="-34"/>
              </a:rPr>
              <a:t>สอดคล้อง</a:t>
            </a:r>
            <a:r>
              <a:rPr lang="en-US" sz="4000" b="1" strike="noStrike" dirty="0" err="1">
                <a:solidFill>
                  <a:srgbClr val="514F4A"/>
                </a:solidFill>
                <a:latin typeface="TH SarabunPSK" pitchFamily="34" charset="-34"/>
                <a:ea typeface="Baskerville"/>
                <a:cs typeface="TH SarabunPSK" pitchFamily="34" charset="-34"/>
              </a:rPr>
              <a:t>กับแผนการผลิตบัณฑิตของประเทศ</a:t>
            </a:r>
            <a:endParaRPr sz="4000" b="1" dirty="0">
              <a:latin typeface="TH SarabunPSK" pitchFamily="34" charset="-34"/>
              <a:cs typeface="TH SarabunPSK" pitchFamily="34" charset="-34"/>
            </a:endParaRPr>
          </a:p>
          <a:p>
            <a:pPr algn="thaiDist">
              <a:lnSpc>
                <a:spcPct val="100000"/>
              </a:lnSpc>
            </a:pPr>
            <a:r>
              <a:rPr lang="en-US" sz="4000" b="1" strike="noStrike" dirty="0">
                <a:solidFill>
                  <a:srgbClr val="141618"/>
                </a:solidFill>
                <a:latin typeface="TH SarabunPSK" pitchFamily="34" charset="-34"/>
                <a:ea typeface="Baskerville"/>
                <a:cs typeface="TH SarabunPSK" pitchFamily="34" charset="-34"/>
              </a:rPr>
              <a:t>      3. </a:t>
            </a:r>
            <a:r>
              <a:rPr lang="en-US" sz="4000" b="1" strike="noStrike" dirty="0" err="1">
                <a:solidFill>
                  <a:srgbClr val="141618"/>
                </a:solidFill>
                <a:latin typeface="TH SarabunPSK" pitchFamily="34" charset="-34"/>
                <a:ea typeface="Baskerville"/>
                <a:cs typeface="TH SarabunPSK" pitchFamily="34" charset="-34"/>
              </a:rPr>
              <a:t>เสริมสร้างความรู้ความเข้าใจในคุณค่า</a:t>
            </a:r>
            <a:r>
              <a:rPr lang="en-US" sz="4000" b="1" strike="noStrike" dirty="0">
                <a:solidFill>
                  <a:srgbClr val="141618"/>
                </a:solidFill>
                <a:latin typeface="TH SarabunPSK" pitchFamily="34" charset="-34"/>
                <a:ea typeface="Baskerville"/>
                <a:cs typeface="TH SarabunPSK" pitchFamily="34" charset="-34"/>
              </a:rPr>
              <a:t> </a:t>
            </a:r>
            <a:r>
              <a:rPr lang="en-US" sz="4000" b="1" strike="noStrike" dirty="0" err="1">
                <a:solidFill>
                  <a:srgbClr val="141618"/>
                </a:solidFill>
                <a:latin typeface="TH SarabunPSK" pitchFamily="34" charset="-34"/>
                <a:ea typeface="Baskerville"/>
                <a:cs typeface="TH SarabunPSK" pitchFamily="34" charset="-34"/>
              </a:rPr>
              <a:t>ความสำนึก</a:t>
            </a:r>
            <a:r>
              <a:rPr lang="en-US" sz="4000" b="1" strike="noStrike" dirty="0">
                <a:solidFill>
                  <a:srgbClr val="141618"/>
                </a:solidFill>
                <a:latin typeface="TH SarabunPSK" pitchFamily="34" charset="-34"/>
                <a:ea typeface="Baskerville"/>
                <a:cs typeface="TH SarabunPSK" pitchFamily="34" charset="-34"/>
              </a:rPr>
              <a:t> </a:t>
            </a:r>
            <a:r>
              <a:rPr lang="en-US" sz="4000" b="1" strike="noStrike" dirty="0" err="1">
                <a:solidFill>
                  <a:srgbClr val="141618"/>
                </a:solidFill>
                <a:latin typeface="TH SarabunPSK" pitchFamily="34" charset="-34"/>
                <a:ea typeface="Baskerville"/>
                <a:cs typeface="TH SarabunPSK" pitchFamily="34" charset="-34"/>
              </a:rPr>
              <a:t>และความภูมิใจใน</a:t>
            </a:r>
            <a:r>
              <a:rPr lang="en-US" sz="4000" b="1" strike="noStrike" dirty="0" err="1" smtClean="0">
                <a:solidFill>
                  <a:srgbClr val="141618"/>
                </a:solidFill>
                <a:latin typeface="TH SarabunPSK" pitchFamily="34" charset="-34"/>
                <a:ea typeface="Baskerville"/>
                <a:cs typeface="TH SarabunPSK" pitchFamily="34" charset="-34"/>
              </a:rPr>
              <a:t>วัฒนธรรมของ</a:t>
            </a:r>
            <a:r>
              <a:rPr lang="en-US" sz="4000" b="1" strike="noStrike" dirty="0" err="1">
                <a:solidFill>
                  <a:srgbClr val="141618"/>
                </a:solidFill>
                <a:latin typeface="TH SarabunPSK" pitchFamily="34" charset="-34"/>
                <a:ea typeface="Baskerville"/>
                <a:cs typeface="TH SarabunPSK" pitchFamily="34" charset="-34"/>
              </a:rPr>
              <a:t>ท้องถิ่น</a:t>
            </a:r>
            <a:r>
              <a:rPr lang="en-US" sz="4000" b="1" strike="noStrike" dirty="0">
                <a:solidFill>
                  <a:srgbClr val="141618"/>
                </a:solidFill>
                <a:latin typeface="TH SarabunPSK" pitchFamily="34" charset="-34"/>
                <a:ea typeface="Baskerville"/>
                <a:cs typeface="TH SarabunPSK" pitchFamily="34" charset="-34"/>
              </a:rPr>
              <a:t> </a:t>
            </a:r>
            <a:r>
              <a:rPr lang="en-US" sz="4000" b="1" strike="noStrike" dirty="0" err="1">
                <a:solidFill>
                  <a:srgbClr val="141618"/>
                </a:solidFill>
                <a:latin typeface="TH SarabunPSK" pitchFamily="34" charset="-34"/>
                <a:ea typeface="Baskerville"/>
                <a:cs typeface="TH SarabunPSK" pitchFamily="34" charset="-34"/>
              </a:rPr>
              <a:t>และของ</a:t>
            </a:r>
            <a:r>
              <a:rPr lang="en-US" sz="4000" b="1" strike="noStrike" dirty="0" err="1" smtClean="0">
                <a:solidFill>
                  <a:srgbClr val="141618"/>
                </a:solidFill>
                <a:latin typeface="TH SarabunPSK" pitchFamily="34" charset="-34"/>
                <a:ea typeface="Baskerville"/>
                <a:cs typeface="TH SarabunPSK" pitchFamily="34" charset="-34"/>
              </a:rPr>
              <a:t>ชาติ</a:t>
            </a:r>
            <a:endParaRPr lang="en-US" sz="4000" b="1" dirty="0">
              <a:latin typeface="TH SarabunPSK" pitchFamily="34" charset="-34"/>
              <a:cs typeface="TH SarabunPSK" pitchFamily="34" charset="-34"/>
            </a:endParaRPr>
          </a:p>
          <a:p>
            <a:pPr algn="thaiDist">
              <a:lnSpc>
                <a:spcPct val="100000"/>
              </a:lnSpc>
            </a:pPr>
            <a:r>
              <a:rPr lang="en-US" sz="4000" b="1" dirty="0" smtClean="0">
                <a:solidFill>
                  <a:srgbClr val="514F4A"/>
                </a:solidFill>
                <a:latin typeface="TH SarabunPSK" pitchFamily="34" charset="-34"/>
                <a:ea typeface="Baskerville"/>
                <a:cs typeface="TH SarabunPSK" pitchFamily="34" charset="-34"/>
              </a:rPr>
              <a:t>	4.</a:t>
            </a:r>
            <a:r>
              <a:rPr lang="en-US" sz="4000" b="1" strike="noStrike" dirty="0" smtClean="0">
                <a:solidFill>
                  <a:srgbClr val="514F4A"/>
                </a:solidFill>
                <a:latin typeface="TH SarabunPSK" pitchFamily="34" charset="-34"/>
                <a:ea typeface="Baskerville"/>
                <a:cs typeface="TH SarabunPSK" pitchFamily="34" charset="-34"/>
              </a:rPr>
              <a:t>เรียนรู้</a:t>
            </a:r>
            <a:r>
              <a:rPr lang="en-US" sz="4000" b="1" strike="noStrike" dirty="0">
                <a:solidFill>
                  <a:srgbClr val="514F4A"/>
                </a:solidFill>
                <a:latin typeface="TH SarabunPSK" pitchFamily="34" charset="-34"/>
                <a:ea typeface="Baskerville"/>
                <a:cs typeface="TH SarabunPSK" pitchFamily="34" charset="-34"/>
              </a:rPr>
              <a:t>และเสริมสร้างความเข้มแข็งของผู้นำ</a:t>
            </a:r>
            <a:r>
              <a:rPr lang="en-US" sz="4000" b="1" strike="noStrike" dirty="0" smtClean="0">
                <a:solidFill>
                  <a:srgbClr val="514F4A"/>
                </a:solidFill>
                <a:latin typeface="TH SarabunPSK" pitchFamily="34" charset="-34"/>
                <a:ea typeface="Baskerville"/>
                <a:cs typeface="TH SarabunPSK" pitchFamily="34" charset="-34"/>
              </a:rPr>
              <a:t>ชุมชนผู้นำ</a:t>
            </a:r>
            <a:r>
              <a:rPr lang="en-US" sz="4000" b="1" strike="noStrike" dirty="0">
                <a:solidFill>
                  <a:srgbClr val="514F4A"/>
                </a:solidFill>
                <a:latin typeface="TH SarabunPSK" pitchFamily="34" charset="-34"/>
                <a:ea typeface="Baskerville"/>
                <a:cs typeface="TH SarabunPSK" pitchFamily="34" charset="-34"/>
              </a:rPr>
              <a:t>ทางศาสนาและ</a:t>
            </a:r>
            <a:r>
              <a:rPr lang="en-US" sz="4000" b="1" strike="noStrike" dirty="0" smtClean="0">
                <a:solidFill>
                  <a:srgbClr val="514F4A"/>
                </a:solidFill>
                <a:latin typeface="TH SarabunPSK" pitchFamily="34" charset="-34"/>
                <a:ea typeface="Baskerville"/>
                <a:cs typeface="TH SarabunPSK" pitchFamily="34" charset="-34"/>
              </a:rPr>
              <a:t>นักการเมืองท้องถิ่น</a:t>
            </a:r>
            <a:r>
              <a:rPr lang="th-TH" sz="4000" b="1" dirty="0" smtClean="0">
                <a:solidFill>
                  <a:srgbClr val="514F4A"/>
                </a:solidFill>
                <a:latin typeface="TH SarabunPSK" pitchFamily="34" charset="-34"/>
                <a:ea typeface="Baskerville"/>
                <a:cs typeface="TH SarabunPSK" pitchFamily="34" charset="-34"/>
              </a:rPr>
              <a:t>ใ</a:t>
            </a:r>
            <a:r>
              <a:rPr lang="en-US" sz="4000" b="1" strike="noStrike" dirty="0" err="1" smtClean="0">
                <a:solidFill>
                  <a:srgbClr val="514F4A"/>
                </a:solidFill>
                <a:latin typeface="TH SarabunPSK" pitchFamily="34" charset="-34"/>
                <a:ea typeface="Baskerville"/>
                <a:cs typeface="TH SarabunPSK" pitchFamily="34" charset="-34"/>
              </a:rPr>
              <a:t>ห้</a:t>
            </a:r>
            <a:r>
              <a:rPr lang="en-US" sz="4000" b="1" strike="noStrike" dirty="0" err="1">
                <a:solidFill>
                  <a:srgbClr val="514F4A"/>
                </a:solidFill>
                <a:latin typeface="TH SarabunPSK" pitchFamily="34" charset="-34"/>
                <a:ea typeface="Baskerville"/>
                <a:cs typeface="TH SarabunPSK" pitchFamily="34" charset="-34"/>
              </a:rPr>
              <a:t>มี</a:t>
            </a:r>
            <a:r>
              <a:rPr lang="en-US" sz="4000" b="1" strike="noStrike" dirty="0" err="1" smtClean="0">
                <a:solidFill>
                  <a:srgbClr val="514F4A"/>
                </a:solidFill>
                <a:latin typeface="TH SarabunPSK" pitchFamily="34" charset="-34"/>
                <a:ea typeface="Baskerville"/>
                <a:cs typeface="TH SarabunPSK" pitchFamily="34" charset="-34"/>
              </a:rPr>
              <a:t>จิตสำนึ</a:t>
            </a:r>
            <a:r>
              <a:rPr lang="th-TH" sz="4000" b="1" strike="noStrike" dirty="0" smtClean="0">
                <a:solidFill>
                  <a:srgbClr val="514F4A"/>
                </a:solidFill>
                <a:latin typeface="TH SarabunPSK" pitchFamily="34" charset="-34"/>
                <a:ea typeface="Baskerville"/>
                <a:cs typeface="TH SarabunPSK" pitchFamily="34" charset="-34"/>
              </a:rPr>
              <a:t>ก</a:t>
            </a:r>
            <a:r>
              <a:rPr lang="en-US" sz="4000" b="1" strike="noStrike" dirty="0" err="1" smtClean="0">
                <a:solidFill>
                  <a:srgbClr val="514F4A"/>
                </a:solidFill>
                <a:latin typeface="TH SarabunPSK" pitchFamily="34" charset="-34"/>
                <a:ea typeface="Baskerville"/>
                <a:cs typeface="TH SarabunPSK" pitchFamily="34" charset="-34"/>
              </a:rPr>
              <a:t>ประชาธิปไตย</a:t>
            </a:r>
            <a:r>
              <a:rPr lang="en-US" sz="4000" b="1" strike="noStrike" dirty="0" smtClean="0">
                <a:solidFill>
                  <a:srgbClr val="514F4A"/>
                </a:solidFill>
                <a:latin typeface="TH SarabunPSK" pitchFamily="34" charset="-34"/>
                <a:ea typeface="Baskerville"/>
                <a:cs typeface="TH SarabunPSK" pitchFamily="34" charset="-34"/>
              </a:rPr>
              <a:t> </a:t>
            </a:r>
            <a:r>
              <a:rPr lang="en-US" sz="4000" b="1" strike="noStrike" dirty="0" err="1">
                <a:solidFill>
                  <a:srgbClr val="514F4A"/>
                </a:solidFill>
                <a:latin typeface="TH SarabunPSK" pitchFamily="34" charset="-34"/>
                <a:ea typeface="Baskerville"/>
                <a:cs typeface="TH SarabunPSK" pitchFamily="34" charset="-34"/>
              </a:rPr>
              <a:t>คุณธรรม</a:t>
            </a:r>
            <a:r>
              <a:rPr lang="en-US" sz="4000" b="1" strike="noStrike" dirty="0">
                <a:solidFill>
                  <a:srgbClr val="514F4A"/>
                </a:solidFill>
                <a:latin typeface="TH SarabunPSK" pitchFamily="34" charset="-34"/>
                <a:ea typeface="Baskerville"/>
                <a:cs typeface="TH SarabunPSK" pitchFamily="34" charset="-34"/>
              </a:rPr>
              <a:t> </a:t>
            </a:r>
            <a:r>
              <a:rPr lang="en-US" sz="4000" b="1" strike="noStrike" dirty="0" err="1">
                <a:solidFill>
                  <a:srgbClr val="514F4A"/>
                </a:solidFill>
                <a:latin typeface="TH SarabunPSK" pitchFamily="34" charset="-34"/>
                <a:ea typeface="Baskerville"/>
                <a:cs typeface="TH SarabunPSK" pitchFamily="34" charset="-34"/>
              </a:rPr>
              <a:t>จริยธรรม</a:t>
            </a:r>
            <a:r>
              <a:rPr lang="en-US" sz="4000" b="1" strike="noStrike" dirty="0">
                <a:solidFill>
                  <a:srgbClr val="514F4A"/>
                </a:solidFill>
                <a:latin typeface="TH SarabunPSK" pitchFamily="34" charset="-34"/>
                <a:ea typeface="Baskerville"/>
                <a:cs typeface="TH SarabunPSK" pitchFamily="34" charset="-34"/>
              </a:rPr>
              <a:t> </a:t>
            </a:r>
            <a:r>
              <a:rPr lang="en-US" sz="4000" b="1" strike="noStrike" dirty="0" err="1">
                <a:solidFill>
                  <a:srgbClr val="514F4A"/>
                </a:solidFill>
                <a:latin typeface="TH SarabunPSK" pitchFamily="34" charset="-34"/>
                <a:ea typeface="Baskerville"/>
                <a:cs typeface="TH SarabunPSK" pitchFamily="34" charset="-34"/>
              </a:rPr>
              <a:t>และความสามารถใน</a:t>
            </a:r>
            <a:r>
              <a:rPr lang="en-US" sz="4000" b="1" strike="noStrike" dirty="0" err="1" smtClean="0">
                <a:solidFill>
                  <a:srgbClr val="514F4A"/>
                </a:solidFill>
                <a:latin typeface="TH SarabunPSK" pitchFamily="34" charset="-34"/>
                <a:ea typeface="Baskerville"/>
                <a:cs typeface="TH SarabunPSK" pitchFamily="34" charset="-34"/>
              </a:rPr>
              <a:t>การบริหารงาน</a:t>
            </a:r>
            <a:r>
              <a:rPr lang="en-US" sz="4000" b="1" strike="noStrike" dirty="0" err="1">
                <a:solidFill>
                  <a:srgbClr val="514F4A"/>
                </a:solidFill>
                <a:latin typeface="TH SarabunPSK" pitchFamily="34" charset="-34"/>
                <a:ea typeface="Baskerville"/>
                <a:cs typeface="TH SarabunPSK" pitchFamily="34" charset="-34"/>
              </a:rPr>
              <a:t>พัฒนาชุมชน</a:t>
            </a:r>
            <a:r>
              <a:rPr lang="en-US" sz="4000" b="1" strike="noStrike" dirty="0">
                <a:solidFill>
                  <a:srgbClr val="514F4A"/>
                </a:solidFill>
                <a:latin typeface="TH SarabunPSK" pitchFamily="34" charset="-34"/>
                <a:ea typeface="Baskerville"/>
                <a:cs typeface="TH SarabunPSK" pitchFamily="34" charset="-34"/>
              </a:rPr>
              <a:t> </a:t>
            </a:r>
            <a:r>
              <a:rPr lang="en-US" sz="4000" b="1" strike="noStrike" dirty="0" err="1">
                <a:solidFill>
                  <a:srgbClr val="514F4A"/>
                </a:solidFill>
                <a:latin typeface="TH SarabunPSK" pitchFamily="34" charset="-34"/>
                <a:ea typeface="Baskerville"/>
                <a:cs typeface="TH SarabunPSK" pitchFamily="34" charset="-34"/>
              </a:rPr>
              <a:t>และท้องถิ่นเพื่อประโยชน์ของส่วนรวม</a:t>
            </a:r>
            <a:endParaRPr sz="40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86" name="CustomShape 3"/>
          <p:cNvSpPr/>
          <p:nvPr/>
        </p:nvSpPr>
        <p:spPr>
          <a:xfrm>
            <a:off x="5022720" y="862200"/>
            <a:ext cx="1756800" cy="760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en-US" sz="5400" b="1" strike="noStrike" dirty="0" err="1">
                <a:solidFill>
                  <a:srgbClr val="BEA56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Baskerville"/>
                <a:cs typeface="TH SarabunPSK" pitchFamily="34" charset="-34"/>
              </a:rPr>
              <a:t>พันธกิจ</a:t>
            </a:r>
            <a:endParaRPr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</p:spTree>
  </p:cSld>
  <p:clrMapOvr>
    <a:masterClrMapping/>
  </p:clrMapOvr>
  <p:transition spd="med">
    <p:randomBar dir="vert"/>
  </p:transition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215856" y="643468"/>
            <a:ext cx="12573088" cy="1090060"/>
          </a:xfrm>
          <a:prstGeom prst="rect">
            <a:avLst/>
          </a:prstGeom>
          <a:solidFill>
            <a:schemeClr val="bg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409594" tIns="65023" rIns="130046" bIns="65023" anchor="b"/>
          <a:lstStyle/>
          <a:p>
            <a:endParaRPr lang="th-TH" sz="4000" b="1" dirty="0">
              <a:solidFill>
                <a:schemeClr val="bg1"/>
              </a:solidFill>
              <a:latin typeface="Microsoft YaHei" pitchFamily="34" charset="-122"/>
              <a:sym typeface="Microsoft YaHei" pitchFamily="34" charset="-122"/>
            </a:endParaRPr>
          </a:p>
        </p:txBody>
      </p:sp>
      <p:sp>
        <p:nvSpPr>
          <p:cNvPr id="4099" name="标题 4"/>
          <p:cNvSpPr>
            <a:spLocks noGrp="1" noChangeArrowheads="1"/>
          </p:cNvSpPr>
          <p:nvPr>
            <p:ph type="title" idx="4294967295"/>
          </p:nvPr>
        </p:nvSpPr>
        <p:spPr>
          <a:xfrm>
            <a:off x="513120" y="661958"/>
            <a:ext cx="11704320" cy="1126630"/>
          </a:xfrm>
        </p:spPr>
        <p:txBody>
          <a:bodyPr/>
          <a:lstStyle/>
          <a:p>
            <a:pPr algn="l">
              <a:defRPr/>
            </a:pPr>
            <a:r>
              <a:rPr lang="th-TH" sz="60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ทิศทางการพัฒนามหาวิทยาลัย ในการก้าวสู่ทศวรรษที่ </a:t>
            </a:r>
            <a:r>
              <a:rPr lang="en-US" sz="60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5</a:t>
            </a:r>
            <a:r>
              <a:rPr 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Chakra Petch" pitchFamily="2" charset="-34"/>
                <a:cs typeface="TH Chakra Petch" pitchFamily="2" charset="-34"/>
              </a:rPr>
              <a:t/>
            </a:r>
            <a:br>
              <a:rPr 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Chakra Petch" pitchFamily="2" charset="-34"/>
                <a:cs typeface="TH Chakra Petch" pitchFamily="2" charset="-34"/>
              </a:rPr>
            </a:br>
            <a:endParaRPr lang="th-TH" b="1" dirty="0" smtClean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Chakra Petch" pitchFamily="2" charset="-34"/>
              <a:cs typeface="TH Chakra Petch" pitchFamily="2" charset="-34"/>
            </a:endParaRPr>
          </a:p>
        </p:txBody>
      </p:sp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381720" y="2068488"/>
            <a:ext cx="12359076" cy="5963682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  <a:effectLst/>
        </p:spPr>
        <p:txBody>
          <a:bodyPr lIns="130046" tIns="65023" rIns="130046" bIns="65023" anchor="ctr">
            <a:spAutoFit/>
          </a:bodyPr>
          <a:lstStyle/>
          <a:p>
            <a:pPr algn="thaiDist">
              <a:tabLst>
                <a:tab pos="1151449" algn="l"/>
                <a:tab pos="1921340" algn="l"/>
              </a:tabLst>
              <a:defRPr/>
            </a:pPr>
            <a:r>
              <a:rPr lang="th-TH" altLang="zh-CN" sz="4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	</a:t>
            </a:r>
            <a:endParaRPr lang="th-TH" altLang="zh-CN" sz="4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  <a:p>
            <a:pPr lvl="2" algn="thaiDist">
              <a:buFont typeface="Wingdings" pitchFamily="2" charset="2"/>
              <a:buChar char="Ø"/>
              <a:tabLst>
                <a:tab pos="1151449" algn="l"/>
                <a:tab pos="1921340" algn="l"/>
              </a:tabLst>
              <a:defRPr/>
            </a:pPr>
            <a:r>
              <a:rPr lang="th-TH" altLang="zh-CN" sz="4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  ด้านวิชาการ</a:t>
            </a:r>
          </a:p>
          <a:p>
            <a:pPr lvl="2" algn="thaiDist">
              <a:tabLst>
                <a:tab pos="1151449" algn="l"/>
                <a:tab pos="1921340" algn="l"/>
              </a:tabLst>
              <a:defRPr/>
            </a:pPr>
            <a:endParaRPr lang="th-TH" altLang="zh-CN" sz="4600" b="1" i="1" u="sng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  <a:p>
            <a:pPr lvl="2" algn="thaiDist">
              <a:buFont typeface="Wingdings" pitchFamily="2" charset="2"/>
              <a:buChar char="Ø"/>
              <a:tabLst>
                <a:tab pos="1151449" algn="l"/>
                <a:tab pos="1921340" algn="l"/>
              </a:tabLst>
              <a:defRPr/>
            </a:pPr>
            <a:r>
              <a:rPr lang="th-TH" altLang="zh-CN" sz="4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  ด้านบุคลากร</a:t>
            </a:r>
          </a:p>
          <a:p>
            <a:pPr lvl="2" algn="thaiDist">
              <a:tabLst>
                <a:tab pos="1151449" algn="l"/>
                <a:tab pos="1921340" algn="l"/>
              </a:tabLst>
              <a:defRPr/>
            </a:pPr>
            <a:endParaRPr lang="th-TH" altLang="zh-CN" sz="4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  <a:p>
            <a:pPr lvl="2" algn="thaiDist">
              <a:buFont typeface="Wingdings" pitchFamily="2" charset="2"/>
              <a:buChar char="Ø"/>
              <a:tabLst>
                <a:tab pos="1151449" algn="l"/>
                <a:tab pos="1921340" algn="l"/>
              </a:tabLst>
              <a:defRPr/>
            </a:pPr>
            <a:r>
              <a:rPr lang="th-TH" altLang="zh-CN" sz="4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  ด้านการเงินและงบประมาณ</a:t>
            </a:r>
          </a:p>
          <a:p>
            <a:pPr lvl="2" algn="thaiDist">
              <a:buFont typeface="Wingdings" pitchFamily="2" charset="2"/>
              <a:buChar char="Ø"/>
              <a:tabLst>
                <a:tab pos="1151449" algn="l"/>
                <a:tab pos="1921340" algn="l"/>
              </a:tabLst>
              <a:defRPr/>
            </a:pPr>
            <a:endParaRPr lang="th-TH" altLang="zh-CN" sz="4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  <a:p>
            <a:pPr lvl="2" algn="thaiDist">
              <a:buFont typeface="Wingdings" pitchFamily="2" charset="2"/>
              <a:buChar char="Ø"/>
              <a:tabLst>
                <a:tab pos="1151449" algn="l"/>
                <a:tab pos="1921340" algn="l"/>
              </a:tabLst>
              <a:defRPr/>
            </a:pPr>
            <a:r>
              <a:rPr lang="th-TH" altLang="zh-CN" sz="4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  ด้านกายภาพ</a:t>
            </a:r>
            <a:endParaRPr lang="th-TH" altLang="zh-CN" sz="57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215856" y="643468"/>
            <a:ext cx="12573088" cy="1090060"/>
          </a:xfrm>
          <a:prstGeom prst="rect">
            <a:avLst/>
          </a:prstGeom>
          <a:solidFill>
            <a:schemeClr val="bg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409594" tIns="65023" rIns="130046" bIns="65023" anchor="b"/>
          <a:lstStyle/>
          <a:p>
            <a:endParaRPr lang="th-TH" sz="4000" b="1" dirty="0">
              <a:solidFill>
                <a:schemeClr val="bg1"/>
              </a:solidFill>
              <a:latin typeface="Microsoft YaHei" pitchFamily="34" charset="-122"/>
              <a:sym typeface="Microsoft YaHei" pitchFamily="34" charset="-122"/>
            </a:endParaRPr>
          </a:p>
        </p:txBody>
      </p:sp>
      <p:sp>
        <p:nvSpPr>
          <p:cNvPr id="4099" name="标题 4"/>
          <p:cNvSpPr>
            <a:spLocks noGrp="1" noChangeArrowheads="1"/>
          </p:cNvSpPr>
          <p:nvPr>
            <p:ph type="title" idx="4294967295"/>
          </p:nvPr>
        </p:nvSpPr>
        <p:spPr>
          <a:xfrm>
            <a:off x="513120" y="661958"/>
            <a:ext cx="11704320" cy="1126630"/>
          </a:xfrm>
        </p:spPr>
        <p:txBody>
          <a:bodyPr/>
          <a:lstStyle/>
          <a:p>
            <a:pPr algn="l">
              <a:defRPr/>
            </a:pPr>
            <a:r>
              <a:rPr lang="th-TH" sz="60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ด้านวิชาการ</a:t>
            </a:r>
            <a:r>
              <a:rPr 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Chakra Petch" pitchFamily="2" charset="-34"/>
                <a:cs typeface="TH Chakra Petch" pitchFamily="2" charset="-34"/>
              </a:rPr>
              <a:t/>
            </a:r>
            <a:br>
              <a:rPr 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Chakra Petch" pitchFamily="2" charset="-34"/>
                <a:cs typeface="TH Chakra Petch" pitchFamily="2" charset="-34"/>
              </a:rPr>
            </a:br>
            <a:endParaRPr lang="th-TH" b="1" dirty="0" smtClean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Chakra Petch" pitchFamily="2" charset="-34"/>
              <a:cs typeface="TH Chakra Petch" pitchFamily="2" charset="-34"/>
            </a:endParaRPr>
          </a:p>
        </p:txBody>
      </p:sp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309712" y="1727815"/>
            <a:ext cx="12359076" cy="8025785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  <a:effectLst/>
        </p:spPr>
        <p:txBody>
          <a:bodyPr wrap="square" lIns="130046" tIns="65023" rIns="130046" bIns="65023" anchor="ctr">
            <a:spAutoFit/>
          </a:bodyPr>
          <a:lstStyle/>
          <a:p>
            <a:pPr algn="thaiDist">
              <a:buFont typeface="Wingdings" pitchFamily="2" charset="2"/>
              <a:buChar char="q"/>
              <a:tabLst>
                <a:tab pos="1151449" algn="l"/>
                <a:tab pos="1921340" algn="l"/>
              </a:tabLst>
              <a:defRPr/>
            </a:pPr>
            <a:r>
              <a:rPr lang="th-TH" altLang="zh-CN" sz="57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  </a:t>
            </a:r>
            <a:r>
              <a:rPr lang="th-TH" altLang="zh-CN" sz="5700" b="1" dirty="0" smtClean="0">
                <a:latin typeface="TH SarabunPSK" pitchFamily="34" charset="-34"/>
                <a:cs typeface="TH SarabunPSK" pitchFamily="34" charset="-34"/>
              </a:rPr>
              <a:t>ปรับปรุงและ/หรือยุบเลิกหลักสูตร </a:t>
            </a:r>
            <a:r>
              <a:rPr lang="en-US" altLang="zh-CN" sz="5700" b="1" dirty="0" smtClean="0">
                <a:latin typeface="TH SarabunPSK" pitchFamily="34" charset="-34"/>
                <a:cs typeface="TH SarabunPSK" pitchFamily="34" charset="-34"/>
              </a:rPr>
              <a:t>: </a:t>
            </a:r>
            <a:r>
              <a:rPr lang="th-TH" altLang="zh-CN" sz="5700" b="1" dirty="0" smtClean="0">
                <a:latin typeface="TH SarabunPSK" pitchFamily="34" charset="-34"/>
                <a:cs typeface="TH SarabunPSK" pitchFamily="34" charset="-34"/>
              </a:rPr>
              <a:t>คนเรียนน้อยติดต่อกันหลายปี ไม่ตรงตามความต้องการของท้องถิ่น และรัฐ</a:t>
            </a:r>
          </a:p>
          <a:p>
            <a:pPr algn="thaiDist">
              <a:buFont typeface="Wingdings" pitchFamily="2" charset="2"/>
              <a:buChar char="q"/>
              <a:tabLst>
                <a:tab pos="1151449" algn="l"/>
                <a:tab pos="1921340" algn="l"/>
              </a:tabLst>
              <a:defRPr/>
            </a:pPr>
            <a:r>
              <a:rPr lang="th-TH" altLang="zh-CN" sz="5700" b="1" dirty="0" smtClean="0">
                <a:latin typeface="TH SarabunPSK" pitchFamily="34" charset="-34"/>
                <a:cs typeface="TH SarabunPSK" pitchFamily="34" charset="-34"/>
              </a:rPr>
              <a:t>  เพิ่มจำนวนหลักสูตรใหม่ </a:t>
            </a:r>
            <a:r>
              <a:rPr lang="en-US" altLang="zh-CN" sz="5700" b="1" dirty="0" smtClean="0">
                <a:latin typeface="TH SarabunPSK" pitchFamily="34" charset="-34"/>
                <a:cs typeface="TH SarabunPSK" pitchFamily="34" charset="-34"/>
              </a:rPr>
              <a:t>: </a:t>
            </a:r>
            <a:r>
              <a:rPr lang="th-TH" altLang="zh-CN" sz="5700" b="1" dirty="0" smtClean="0">
                <a:latin typeface="TH SarabunPSK" pitchFamily="34" charset="-34"/>
                <a:cs typeface="TH SarabunPSK" pitchFamily="34" charset="-34"/>
              </a:rPr>
              <a:t>มีผู้สนใจเรียน มีตลาดงานรองรับ คุ้มกับการลงทุน มีคุณภาพมาตรฐาน และสามารถสร้างความเป็นเลิศได้</a:t>
            </a:r>
          </a:p>
          <a:p>
            <a:pPr algn="thaiDist">
              <a:buFont typeface="Wingdings" pitchFamily="2" charset="2"/>
              <a:buChar char="q"/>
              <a:tabLst>
                <a:tab pos="1151449" algn="l"/>
                <a:tab pos="1921340" algn="l"/>
              </a:tabLst>
              <a:defRPr/>
            </a:pPr>
            <a:r>
              <a:rPr lang="th-TH" altLang="zh-CN" sz="5700" b="1" dirty="0" smtClean="0">
                <a:latin typeface="TH SarabunPSK" pitchFamily="34" charset="-34"/>
                <a:cs typeface="TH SarabunPSK" pitchFamily="34" charset="-34"/>
              </a:rPr>
              <a:t>  ทำหลักสูตรคู่ขนาน ควบสองปริญญา และตรีควบโท</a:t>
            </a:r>
          </a:p>
          <a:p>
            <a:pPr algn="thaiDist">
              <a:buFont typeface="Wingdings" pitchFamily="2" charset="2"/>
              <a:buChar char="q"/>
              <a:tabLst>
                <a:tab pos="1151449" algn="l"/>
                <a:tab pos="1921340" algn="l"/>
              </a:tabLst>
              <a:defRPr/>
            </a:pPr>
            <a:r>
              <a:rPr lang="th-TH" altLang="zh-CN" sz="57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  </a:t>
            </a:r>
            <a:r>
              <a:rPr lang="th-TH" altLang="zh-CN" sz="5700" b="1" dirty="0" smtClean="0">
                <a:latin typeface="TH SarabunPSK" pitchFamily="34" charset="-34"/>
                <a:cs typeface="TH SarabunPSK" pitchFamily="34" charset="-34"/>
              </a:rPr>
              <a:t>ร่วมมือกับต่างประเทศในการเปิดหลักสูตร </a:t>
            </a:r>
            <a:r>
              <a:rPr lang="en-US" altLang="zh-CN" sz="5700" b="1" dirty="0" smtClean="0">
                <a:latin typeface="TH SarabunPSK" pitchFamily="34" charset="-34"/>
                <a:cs typeface="TH SarabunPSK" pitchFamily="34" charset="-34"/>
              </a:rPr>
              <a:t>EP </a:t>
            </a:r>
            <a:r>
              <a:rPr lang="th-TH" altLang="zh-CN" sz="5700" b="1" dirty="0" smtClean="0">
                <a:latin typeface="TH SarabunPSK" pitchFamily="34" charset="-34"/>
                <a:cs typeface="TH SarabunPSK" pitchFamily="34" charset="-34"/>
              </a:rPr>
              <a:t>และ </a:t>
            </a:r>
            <a:r>
              <a:rPr lang="en-US" altLang="zh-CN" sz="5700" b="1" dirty="0" smtClean="0">
                <a:latin typeface="TH SarabunPSK" pitchFamily="34" charset="-34"/>
                <a:cs typeface="TH SarabunPSK" pitchFamily="34" charset="-34"/>
              </a:rPr>
              <a:t>International Programs</a:t>
            </a:r>
          </a:p>
          <a:p>
            <a:pPr algn="thaiDist">
              <a:buFont typeface="Wingdings" pitchFamily="2" charset="2"/>
              <a:buChar char="q"/>
              <a:tabLst>
                <a:tab pos="1151449" algn="l"/>
                <a:tab pos="1921340" algn="l"/>
              </a:tabLst>
              <a:defRPr/>
            </a:pPr>
            <a:r>
              <a:rPr lang="en-US" altLang="zh-CN" sz="57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  </a:t>
            </a:r>
            <a:r>
              <a:rPr lang="th-TH" altLang="zh-CN" sz="5700" b="1" dirty="0" smtClean="0">
                <a:latin typeface="TH SarabunPSK" pitchFamily="34" charset="-34"/>
                <a:cs typeface="TH SarabunPSK" pitchFamily="34" charset="-34"/>
              </a:rPr>
              <a:t>ปรับปรุงหลักสูตร </a:t>
            </a:r>
            <a:r>
              <a:rPr lang="en-US" altLang="zh-CN" sz="5700" b="1" dirty="0" smtClean="0">
                <a:latin typeface="TH SarabunPSK" pitchFamily="34" charset="-34"/>
                <a:cs typeface="TH SarabunPSK" pitchFamily="34" charset="-34"/>
              </a:rPr>
              <a:t>GE </a:t>
            </a:r>
            <a:r>
              <a:rPr lang="th-TH" altLang="zh-CN" sz="5700" b="1" dirty="0" smtClean="0">
                <a:latin typeface="TH SarabunPSK" pitchFamily="34" charset="-34"/>
                <a:cs typeface="TH SarabunPSK" pitchFamily="34" charset="-34"/>
              </a:rPr>
              <a:t>และการบริหารจัดการ</a:t>
            </a:r>
            <a:endParaRPr lang="th-TH" altLang="zh-CN" sz="57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215856" y="643468"/>
            <a:ext cx="12573088" cy="1090060"/>
          </a:xfrm>
          <a:prstGeom prst="rect">
            <a:avLst/>
          </a:prstGeom>
          <a:solidFill>
            <a:schemeClr val="bg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409594" tIns="65023" rIns="130046" bIns="65023" anchor="b"/>
          <a:lstStyle/>
          <a:p>
            <a:endParaRPr lang="th-TH" sz="4000" b="1" dirty="0">
              <a:solidFill>
                <a:schemeClr val="bg1"/>
              </a:solidFill>
              <a:latin typeface="Microsoft YaHei" pitchFamily="34" charset="-122"/>
              <a:sym typeface="Microsoft YaHei" pitchFamily="34" charset="-122"/>
            </a:endParaRPr>
          </a:p>
        </p:txBody>
      </p:sp>
      <p:sp>
        <p:nvSpPr>
          <p:cNvPr id="4099" name="标题 4"/>
          <p:cNvSpPr>
            <a:spLocks noGrp="1" noChangeArrowheads="1"/>
          </p:cNvSpPr>
          <p:nvPr>
            <p:ph type="title" idx="4294967295"/>
          </p:nvPr>
        </p:nvSpPr>
        <p:spPr>
          <a:xfrm>
            <a:off x="513120" y="661958"/>
            <a:ext cx="11704320" cy="1126630"/>
          </a:xfrm>
        </p:spPr>
        <p:txBody>
          <a:bodyPr/>
          <a:lstStyle/>
          <a:p>
            <a:pPr algn="l">
              <a:defRPr/>
            </a:pPr>
            <a:r>
              <a:rPr lang="th-TH" sz="60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ด้านวิชาการ (ต่อ)</a:t>
            </a:r>
            <a:r>
              <a:rPr 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Chakra Petch" pitchFamily="2" charset="-34"/>
                <a:cs typeface="TH Chakra Petch" pitchFamily="2" charset="-34"/>
              </a:rPr>
              <a:t/>
            </a:r>
            <a:br>
              <a:rPr 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Chakra Petch" pitchFamily="2" charset="-34"/>
                <a:cs typeface="TH Chakra Petch" pitchFamily="2" charset="-34"/>
              </a:rPr>
            </a:br>
            <a:endParaRPr lang="th-TH" b="1" dirty="0" smtClean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Chakra Petch" pitchFamily="2" charset="-34"/>
              <a:cs typeface="TH Chakra Petch" pitchFamily="2" charset="-34"/>
            </a:endParaRPr>
          </a:p>
        </p:txBody>
      </p:sp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381720" y="1727815"/>
            <a:ext cx="12359076" cy="8025785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  <a:effectLst/>
        </p:spPr>
        <p:txBody>
          <a:bodyPr wrap="square" lIns="130046" tIns="65023" rIns="130046" bIns="65023" anchor="ctr">
            <a:spAutoFit/>
          </a:bodyPr>
          <a:lstStyle/>
          <a:p>
            <a:pPr algn="thaiDist">
              <a:buFont typeface="Wingdings" pitchFamily="2" charset="2"/>
              <a:buChar char="q"/>
              <a:tabLst>
                <a:tab pos="1151449" algn="l"/>
                <a:tab pos="1921340" algn="l"/>
              </a:tabLst>
              <a:defRPr/>
            </a:pPr>
            <a:r>
              <a:rPr lang="th-TH" altLang="zh-CN" sz="57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 </a:t>
            </a:r>
            <a:r>
              <a:rPr lang="en-US" altLang="zh-CN" sz="57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 </a:t>
            </a:r>
            <a:r>
              <a:rPr lang="en-US" altLang="zh-CN" sz="5700" b="1" dirty="0" smtClean="0">
                <a:latin typeface="TH SarabunPSK" pitchFamily="34" charset="-34"/>
                <a:cs typeface="TH SarabunPSK" pitchFamily="34" charset="-34"/>
              </a:rPr>
              <a:t>Exit Exam : </a:t>
            </a:r>
            <a:r>
              <a:rPr lang="th-TH" altLang="zh-CN" sz="5700" b="1" dirty="0" smtClean="0">
                <a:latin typeface="TH SarabunPSK" pitchFamily="34" charset="-34"/>
                <a:cs typeface="TH SarabunPSK" pitchFamily="34" charset="-34"/>
              </a:rPr>
              <a:t>ด้านคอมพิวเตอร์/</a:t>
            </a:r>
            <a:r>
              <a:rPr lang="en-US" altLang="zh-CN" sz="5700" b="1" dirty="0" smtClean="0">
                <a:latin typeface="TH SarabunPSK" pitchFamily="34" charset="-34"/>
                <a:cs typeface="TH SarabunPSK" pitchFamily="34" charset="-34"/>
              </a:rPr>
              <a:t>IT </a:t>
            </a:r>
            <a:r>
              <a:rPr lang="th-TH" altLang="zh-CN" sz="5700" b="1" dirty="0" smtClean="0">
                <a:latin typeface="TH SarabunPSK" pitchFamily="34" charset="-34"/>
                <a:cs typeface="TH SarabunPSK" pitchFamily="34" charset="-34"/>
              </a:rPr>
              <a:t>และภาษาต่างประเทศ</a:t>
            </a:r>
            <a:endParaRPr lang="th-TH" altLang="zh-CN" sz="57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  <a:p>
            <a:pPr algn="thaiDist">
              <a:buFont typeface="Wingdings" pitchFamily="2" charset="2"/>
              <a:buChar char="q"/>
              <a:tabLst>
                <a:tab pos="1151449" algn="l"/>
                <a:tab pos="1921340" algn="l"/>
              </a:tabLst>
              <a:defRPr/>
            </a:pPr>
            <a:r>
              <a:rPr lang="th-TH" altLang="zh-CN" sz="5700" b="1" dirty="0" smtClean="0">
                <a:latin typeface="TH SarabunPSK" pitchFamily="34" charset="-34"/>
                <a:cs typeface="TH SarabunPSK" pitchFamily="34" charset="-34"/>
              </a:rPr>
              <a:t>  ทำหลักสูตรการศึกษาต่อเนื่อง การศึกษาทางไกล และการศึกษาตามอัธยาศัย</a:t>
            </a:r>
          </a:p>
          <a:p>
            <a:pPr algn="thaiDist">
              <a:buFont typeface="Wingdings" pitchFamily="2" charset="2"/>
              <a:buChar char="q"/>
              <a:tabLst>
                <a:tab pos="1151449" algn="l"/>
                <a:tab pos="1921340" algn="l"/>
              </a:tabLst>
              <a:defRPr/>
            </a:pPr>
            <a:r>
              <a:rPr lang="th-TH" altLang="zh-CN" sz="57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  </a:t>
            </a:r>
            <a:r>
              <a:rPr lang="th-TH" altLang="zh-CN" sz="5700" b="1" dirty="0" smtClean="0">
                <a:latin typeface="TH SarabunPSK" pitchFamily="34" charset="-34"/>
                <a:cs typeface="TH SarabunPSK" pitchFamily="34" charset="-34"/>
              </a:rPr>
              <a:t>เพิ่มกลุ่มเป้าหมายของผู้เรียน </a:t>
            </a:r>
            <a:r>
              <a:rPr lang="en-US" altLang="zh-CN" sz="5700" b="1" dirty="0" smtClean="0">
                <a:latin typeface="TH SarabunPSK" pitchFamily="34" charset="-34"/>
                <a:cs typeface="TH SarabunPSK" pitchFamily="34" charset="-34"/>
              </a:rPr>
              <a:t>: </a:t>
            </a:r>
            <a:r>
              <a:rPr lang="th-TH" altLang="zh-CN" sz="5700" b="1" dirty="0" smtClean="0">
                <a:latin typeface="TH SarabunPSK" pitchFamily="34" charset="-34"/>
                <a:cs typeface="TH SarabunPSK" pitchFamily="34" charset="-34"/>
              </a:rPr>
              <a:t>วัยทำงาน/เพิ่มพูนความรู้</a:t>
            </a:r>
          </a:p>
          <a:p>
            <a:pPr algn="thaiDist">
              <a:buFont typeface="Wingdings" pitchFamily="2" charset="2"/>
              <a:buChar char="q"/>
              <a:tabLst>
                <a:tab pos="1151449" algn="l"/>
                <a:tab pos="1921340" algn="l"/>
              </a:tabLst>
              <a:defRPr/>
            </a:pPr>
            <a:r>
              <a:rPr lang="th-TH" altLang="zh-CN" sz="5700" b="1" dirty="0" smtClean="0">
                <a:latin typeface="TH SarabunPSK" pitchFamily="34" charset="-34"/>
                <a:cs typeface="TH SarabunPSK" pitchFamily="34" charset="-34"/>
              </a:rPr>
              <a:t>  เพิ่มจำนวนนักศึกษานานาชาติ และบัณฑิตศึกษา</a:t>
            </a:r>
          </a:p>
          <a:p>
            <a:pPr algn="thaiDist">
              <a:buFont typeface="Wingdings" pitchFamily="2" charset="2"/>
              <a:buChar char="q"/>
              <a:tabLst>
                <a:tab pos="1151449" algn="l"/>
                <a:tab pos="1921340" algn="l"/>
              </a:tabLst>
              <a:defRPr/>
            </a:pPr>
            <a:r>
              <a:rPr lang="th-TH" altLang="zh-CN" sz="57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  </a:t>
            </a:r>
            <a:r>
              <a:rPr lang="th-TH" altLang="zh-CN" sz="5700" b="1" dirty="0" smtClean="0">
                <a:latin typeface="TH SarabunPSK" pitchFamily="34" charset="-34"/>
                <a:cs typeface="TH SarabunPSK" pitchFamily="34" charset="-34"/>
              </a:rPr>
              <a:t>จัดการเรียนการสอนให้สอดคล้องกับผู้เรียน </a:t>
            </a:r>
            <a:r>
              <a:rPr lang="en-US" altLang="zh-CN" sz="5700" b="1" dirty="0" smtClean="0">
                <a:latin typeface="TH SarabunPSK" pitchFamily="34" charset="-34"/>
                <a:cs typeface="TH SarabunPSK" pitchFamily="34" charset="-34"/>
              </a:rPr>
              <a:t>: </a:t>
            </a:r>
            <a:r>
              <a:rPr lang="th-TH" altLang="zh-CN" sz="5700" b="1" dirty="0" smtClean="0">
                <a:latin typeface="TH SarabunPSK" pitchFamily="34" charset="-34"/>
                <a:cs typeface="TH SarabunPSK" pitchFamily="34" charset="-34"/>
              </a:rPr>
              <a:t>เวลา สถานที่ และวิธีการจัดการเรียนการสอน</a:t>
            </a:r>
            <a:endParaRPr lang="en-US" altLang="zh-CN" sz="5700" b="1" dirty="0" smtClean="0">
              <a:latin typeface="TH SarabunPSK" pitchFamily="34" charset="-34"/>
              <a:cs typeface="TH SarabunPSK" pitchFamily="34" charset="-34"/>
            </a:endParaRPr>
          </a:p>
          <a:p>
            <a:pPr algn="thaiDist">
              <a:buFont typeface="Wingdings" pitchFamily="2" charset="2"/>
              <a:buChar char="q"/>
              <a:tabLst>
                <a:tab pos="1151449" algn="l"/>
                <a:tab pos="1921340" algn="l"/>
              </a:tabLst>
              <a:defRPr/>
            </a:pPr>
            <a:r>
              <a:rPr lang="en-US" altLang="zh-CN" sz="57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  </a:t>
            </a:r>
            <a:r>
              <a:rPr lang="th-TH" altLang="zh-CN" sz="5700" b="1" dirty="0" smtClean="0">
                <a:latin typeface="TH SarabunPSK" pitchFamily="34" charset="-34"/>
                <a:cs typeface="TH SarabunPSK" pitchFamily="34" charset="-34"/>
              </a:rPr>
              <a:t>ปรับปรุงวิธีการรับนักศึกษาเป็นหลายรูปแบบ</a:t>
            </a:r>
          </a:p>
          <a:p>
            <a:pPr algn="thaiDist">
              <a:buFont typeface="Wingdings" pitchFamily="2" charset="2"/>
              <a:buChar char="q"/>
              <a:tabLst>
                <a:tab pos="1151449" algn="l"/>
                <a:tab pos="1921340" algn="l"/>
              </a:tabLst>
              <a:defRPr/>
            </a:pPr>
            <a:r>
              <a:rPr lang="th-TH" altLang="zh-CN" sz="5700" b="1" dirty="0" smtClean="0">
                <a:latin typeface="TH SarabunPSK" pitchFamily="34" charset="-34"/>
                <a:cs typeface="TH SarabunPSK" pitchFamily="34" charset="-34"/>
              </a:rPr>
              <a:t>  ปรับปรุงแก้ไข </a:t>
            </a:r>
            <a:r>
              <a:rPr lang="en-US" altLang="zh-CN" sz="5700" b="1" dirty="0" smtClean="0">
                <a:latin typeface="TH SarabunPSK" pitchFamily="34" charset="-34"/>
                <a:cs typeface="TH SarabunPSK" pitchFamily="34" charset="-34"/>
              </a:rPr>
              <a:t>: </a:t>
            </a:r>
            <a:r>
              <a:rPr lang="th-TH" altLang="zh-CN" sz="5700" b="1" dirty="0" smtClean="0">
                <a:latin typeface="TH SarabunPSK" pitchFamily="34" charset="-34"/>
                <a:cs typeface="TH SarabunPSK" pitchFamily="34" charset="-34"/>
              </a:rPr>
              <a:t>ระเบียบ ข้อบังคับ ประกาศ </a:t>
            </a:r>
            <a:endParaRPr lang="th-TH" altLang="zh-CN" sz="57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215856" y="643468"/>
            <a:ext cx="12573088" cy="1090060"/>
          </a:xfrm>
          <a:prstGeom prst="rect">
            <a:avLst/>
          </a:prstGeom>
          <a:solidFill>
            <a:schemeClr val="bg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409594" tIns="65023" rIns="130046" bIns="65023" anchor="b"/>
          <a:lstStyle/>
          <a:p>
            <a:endParaRPr lang="th-TH" sz="4000" b="1" dirty="0">
              <a:solidFill>
                <a:schemeClr val="bg1"/>
              </a:solidFill>
              <a:latin typeface="Microsoft YaHei" pitchFamily="34" charset="-122"/>
              <a:sym typeface="Microsoft YaHei" pitchFamily="34" charset="-122"/>
            </a:endParaRPr>
          </a:p>
        </p:txBody>
      </p:sp>
      <p:sp>
        <p:nvSpPr>
          <p:cNvPr id="4099" name="标题 4"/>
          <p:cNvSpPr>
            <a:spLocks noGrp="1" noChangeArrowheads="1"/>
          </p:cNvSpPr>
          <p:nvPr>
            <p:ph type="title" idx="4294967295"/>
          </p:nvPr>
        </p:nvSpPr>
        <p:spPr>
          <a:xfrm>
            <a:off x="513120" y="661958"/>
            <a:ext cx="11704320" cy="1126630"/>
          </a:xfrm>
        </p:spPr>
        <p:txBody>
          <a:bodyPr/>
          <a:lstStyle/>
          <a:p>
            <a:pPr algn="l">
              <a:defRPr/>
            </a:pPr>
            <a:r>
              <a:rPr lang="th-TH" sz="60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ด้านวิชาการ (ต่อ)</a:t>
            </a:r>
            <a:r>
              <a:rPr 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Chakra Petch" pitchFamily="2" charset="-34"/>
                <a:cs typeface="TH Chakra Petch" pitchFamily="2" charset="-34"/>
              </a:rPr>
              <a:t/>
            </a:r>
            <a:br>
              <a:rPr 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Chakra Petch" pitchFamily="2" charset="-34"/>
                <a:cs typeface="TH Chakra Petch" pitchFamily="2" charset="-34"/>
              </a:rPr>
            </a:br>
            <a:endParaRPr lang="th-TH" b="1" dirty="0" smtClean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Chakra Petch" pitchFamily="2" charset="-34"/>
              <a:cs typeface="TH Chakra Petch" pitchFamily="2" charset="-34"/>
            </a:endParaRPr>
          </a:p>
        </p:txBody>
      </p:sp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309712" y="1727815"/>
            <a:ext cx="12359076" cy="8025785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  <a:effectLst/>
        </p:spPr>
        <p:txBody>
          <a:bodyPr wrap="square" lIns="130046" tIns="65023" rIns="130046" bIns="65023" anchor="ctr">
            <a:spAutoFit/>
          </a:bodyPr>
          <a:lstStyle/>
          <a:p>
            <a:pPr algn="thaiDist">
              <a:buFont typeface="Wingdings" pitchFamily="2" charset="2"/>
              <a:buChar char="q"/>
              <a:tabLst>
                <a:tab pos="1151449" algn="l"/>
                <a:tab pos="1921340" algn="l"/>
              </a:tabLst>
              <a:defRPr/>
            </a:pPr>
            <a:r>
              <a:rPr lang="th-TH" altLang="zh-CN" sz="57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  </a:t>
            </a:r>
            <a:r>
              <a:rPr lang="th-TH" altLang="zh-CN" sz="5700" b="1" dirty="0" smtClean="0">
                <a:latin typeface="TH SarabunPSK" pitchFamily="34" charset="-34"/>
                <a:cs typeface="TH SarabunPSK" pitchFamily="34" charset="-34"/>
              </a:rPr>
              <a:t>จัดทำหลักสูตรระยะสั้น และการศึกษาต่อเนื่อง ที่ตรงตามความต้องการของผู้รับบริการ และก่อให้เกิดรายได้</a:t>
            </a:r>
          </a:p>
          <a:p>
            <a:pPr algn="thaiDist">
              <a:buFont typeface="Wingdings" pitchFamily="2" charset="2"/>
              <a:buChar char="q"/>
              <a:tabLst>
                <a:tab pos="1151449" algn="l"/>
                <a:tab pos="1921340" algn="l"/>
              </a:tabLst>
              <a:defRPr/>
            </a:pPr>
            <a:r>
              <a:rPr lang="th-TH" altLang="zh-CN" sz="5700" b="1" dirty="0" smtClean="0">
                <a:latin typeface="TH SarabunPSK" pitchFamily="34" charset="-34"/>
                <a:cs typeface="TH SarabunPSK" pitchFamily="34" charset="-34"/>
              </a:rPr>
              <a:t>  เพิ่มจำนวนนักศึกษานานาชาติ และบัณฑิตศึกษา</a:t>
            </a:r>
          </a:p>
          <a:p>
            <a:pPr algn="thaiDist">
              <a:buFont typeface="Wingdings" pitchFamily="2" charset="2"/>
              <a:buChar char="q"/>
              <a:tabLst>
                <a:tab pos="1151449" algn="l"/>
                <a:tab pos="1921340" algn="l"/>
              </a:tabLst>
              <a:defRPr/>
            </a:pPr>
            <a:r>
              <a:rPr lang="th-TH" altLang="zh-CN" sz="57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  </a:t>
            </a:r>
            <a:r>
              <a:rPr lang="th-TH" altLang="zh-CN" sz="5700" b="1" dirty="0" smtClean="0">
                <a:latin typeface="TH SarabunPSK" pitchFamily="34" charset="-34"/>
                <a:cs typeface="TH SarabunPSK" pitchFamily="34" charset="-34"/>
              </a:rPr>
              <a:t>จัดการเรียนภาคพิเศษให้สอดคล้องกับผู้เรียน </a:t>
            </a:r>
            <a:r>
              <a:rPr lang="en-US" altLang="zh-CN" sz="5700" b="1" dirty="0" smtClean="0">
                <a:latin typeface="TH SarabunPSK" pitchFamily="34" charset="-34"/>
                <a:cs typeface="TH SarabunPSK" pitchFamily="34" charset="-34"/>
              </a:rPr>
              <a:t>: </a:t>
            </a:r>
            <a:r>
              <a:rPr lang="th-TH" altLang="zh-CN" sz="5700" b="1" dirty="0" smtClean="0">
                <a:latin typeface="TH SarabunPSK" pitchFamily="34" charset="-34"/>
                <a:cs typeface="TH SarabunPSK" pitchFamily="34" charset="-34"/>
              </a:rPr>
              <a:t>เวลา สถานที่ และวิธีการจัดการเรียนการสอน</a:t>
            </a:r>
            <a:endParaRPr lang="en-US" altLang="zh-CN" sz="5700" b="1" dirty="0" smtClean="0">
              <a:latin typeface="TH SarabunPSK" pitchFamily="34" charset="-34"/>
              <a:cs typeface="TH SarabunPSK" pitchFamily="34" charset="-34"/>
            </a:endParaRPr>
          </a:p>
          <a:p>
            <a:pPr algn="thaiDist">
              <a:buFont typeface="Wingdings" pitchFamily="2" charset="2"/>
              <a:buChar char="q"/>
              <a:tabLst>
                <a:tab pos="1151449" algn="l"/>
                <a:tab pos="1921340" algn="l"/>
              </a:tabLst>
              <a:defRPr/>
            </a:pPr>
            <a:r>
              <a:rPr lang="en-US" altLang="zh-CN" sz="57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  </a:t>
            </a:r>
            <a:r>
              <a:rPr lang="th-TH" altLang="zh-CN" sz="5700" b="1" dirty="0" smtClean="0">
                <a:latin typeface="TH SarabunPSK" pitchFamily="34" charset="-34"/>
                <a:cs typeface="TH SarabunPSK" pitchFamily="34" charset="-34"/>
              </a:rPr>
              <a:t>ปรับปรุงวิธีการรับนักศึกษาเป็นหลายรูปแบบ</a:t>
            </a:r>
          </a:p>
          <a:p>
            <a:pPr algn="thaiDist">
              <a:buFont typeface="Wingdings" pitchFamily="2" charset="2"/>
              <a:buChar char="q"/>
              <a:tabLst>
                <a:tab pos="1151449" algn="l"/>
                <a:tab pos="1921340" algn="l"/>
              </a:tabLst>
              <a:defRPr/>
            </a:pPr>
            <a:r>
              <a:rPr lang="th-TH" altLang="zh-CN" sz="5700" b="1" dirty="0" smtClean="0">
                <a:latin typeface="TH SarabunPSK" pitchFamily="34" charset="-34"/>
                <a:cs typeface="TH SarabunPSK" pitchFamily="34" charset="-34"/>
              </a:rPr>
              <a:t>  การวิจัยและบริการวิชาการ </a:t>
            </a:r>
            <a:r>
              <a:rPr lang="en-US" altLang="zh-CN" sz="5700" b="1" dirty="0" smtClean="0">
                <a:latin typeface="TH SarabunPSK" pitchFamily="34" charset="-34"/>
                <a:cs typeface="TH SarabunPSK" pitchFamily="34" charset="-34"/>
              </a:rPr>
              <a:t>: </a:t>
            </a:r>
            <a:r>
              <a:rPr lang="th-TH" altLang="zh-CN" sz="5700" b="1" dirty="0" smtClean="0">
                <a:latin typeface="TH SarabunPSK" pitchFamily="34" charset="-34"/>
                <a:cs typeface="TH SarabunPSK" pitchFamily="34" charset="-34"/>
              </a:rPr>
              <a:t>เน้นโครงการ ที่ตรงตามความต้องการของท้องถิ่น ของประเทศ และมีผลงานตีพิมพ์ที่มีคุณภาพมาตรฐาน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431712" y="268288"/>
            <a:ext cx="12573088" cy="1090060"/>
          </a:xfrm>
          <a:prstGeom prst="rect">
            <a:avLst/>
          </a:prstGeom>
          <a:solidFill>
            <a:schemeClr val="bg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409594" tIns="65023" rIns="130046" bIns="65023" anchor="b"/>
          <a:lstStyle/>
          <a:p>
            <a:endParaRPr lang="th-TH" sz="4000" b="1" dirty="0">
              <a:solidFill>
                <a:schemeClr val="bg1"/>
              </a:solidFill>
              <a:latin typeface="Microsoft YaHei" pitchFamily="34" charset="-122"/>
              <a:sym typeface="Microsoft YaHei" pitchFamily="34" charset="-122"/>
            </a:endParaRPr>
          </a:p>
        </p:txBody>
      </p:sp>
      <p:sp>
        <p:nvSpPr>
          <p:cNvPr id="4099" name="标题 4"/>
          <p:cNvSpPr>
            <a:spLocks noGrp="1" noChangeArrowheads="1"/>
          </p:cNvSpPr>
          <p:nvPr>
            <p:ph type="title" idx="4294967295"/>
          </p:nvPr>
        </p:nvSpPr>
        <p:spPr>
          <a:xfrm>
            <a:off x="525736" y="268288"/>
            <a:ext cx="11704320" cy="1126630"/>
          </a:xfrm>
        </p:spPr>
        <p:txBody>
          <a:bodyPr/>
          <a:lstStyle/>
          <a:p>
            <a:pPr algn="l">
              <a:defRPr/>
            </a:pPr>
            <a:r>
              <a:rPr lang="th-TH" sz="60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ด้านการเงินและงบประมาณ</a:t>
            </a:r>
            <a:r>
              <a:rPr 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Chakra Petch" pitchFamily="2" charset="-34"/>
                <a:cs typeface="TH Chakra Petch" pitchFamily="2" charset="-34"/>
              </a:rPr>
              <a:t/>
            </a:r>
            <a:br>
              <a:rPr 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Chakra Petch" pitchFamily="2" charset="-34"/>
                <a:cs typeface="TH Chakra Petch" pitchFamily="2" charset="-34"/>
              </a:rPr>
            </a:br>
            <a:endParaRPr lang="th-TH" b="1" dirty="0" smtClean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Chakra Petch" pitchFamily="2" charset="-34"/>
              <a:cs typeface="TH Chakra Petch" pitchFamily="2" charset="-34"/>
            </a:endParaRPr>
          </a:p>
        </p:txBody>
      </p:sp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381720" y="1931254"/>
            <a:ext cx="12359076" cy="7148622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  <a:effectLst/>
        </p:spPr>
        <p:txBody>
          <a:bodyPr wrap="square" lIns="130046" tIns="65023" rIns="130046" bIns="65023" anchor="ctr">
            <a:spAutoFit/>
          </a:bodyPr>
          <a:lstStyle/>
          <a:p>
            <a:pPr algn="thaiDist">
              <a:buFont typeface="Wingdings" pitchFamily="2" charset="2"/>
              <a:buChar char="q"/>
              <a:tabLst>
                <a:tab pos="1151449" algn="l"/>
                <a:tab pos="1921340" algn="l"/>
              </a:tabLst>
              <a:defRPr/>
            </a:pPr>
            <a:r>
              <a:rPr lang="th-TH" altLang="zh-CN" sz="57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  </a:t>
            </a:r>
            <a:r>
              <a:rPr lang="th-TH" altLang="zh-CN" sz="5700" b="1" dirty="0" smtClean="0">
                <a:latin typeface="TH SarabunPSK" pitchFamily="34" charset="-34"/>
                <a:cs typeface="TH SarabunPSK" pitchFamily="34" charset="-34"/>
              </a:rPr>
              <a:t>แสวงหางบประมาณเพิ่มเติม ทั้งจากงบประมาณแผ่นดิน และแหล่งอื่น ทั้งทางตรงและทางอ้อม</a:t>
            </a:r>
          </a:p>
          <a:p>
            <a:pPr algn="thaiDist">
              <a:buFont typeface="Wingdings" pitchFamily="2" charset="2"/>
              <a:buChar char="q"/>
              <a:tabLst>
                <a:tab pos="1151449" algn="l"/>
                <a:tab pos="1921340" algn="l"/>
              </a:tabLst>
              <a:defRPr/>
            </a:pPr>
            <a:r>
              <a:rPr lang="th-TH" altLang="zh-CN" sz="5700" b="1" dirty="0" smtClean="0">
                <a:latin typeface="TH SarabunPSK" pitchFamily="34" charset="-34"/>
                <a:cs typeface="TH SarabunPSK" pitchFamily="34" charset="-34"/>
              </a:rPr>
              <a:t>  ทำโครงการบริการวิชาการและการศึกษาต่อเนื่อง ที่ก่อให้เกิดรายได้ โดยความร่วมมือกับหน่วยงานต่างๆ</a:t>
            </a:r>
          </a:p>
          <a:p>
            <a:pPr algn="thaiDist">
              <a:buFont typeface="Wingdings" pitchFamily="2" charset="2"/>
              <a:buChar char="q"/>
              <a:tabLst>
                <a:tab pos="1151449" algn="l"/>
                <a:tab pos="1921340" algn="l"/>
              </a:tabLst>
              <a:defRPr/>
            </a:pPr>
            <a:r>
              <a:rPr lang="th-TH" altLang="zh-CN" sz="5700" b="1" dirty="0" smtClean="0">
                <a:latin typeface="TH SarabunPSK" pitchFamily="34" charset="-34"/>
                <a:cs typeface="TH SarabunPSK" pitchFamily="34" charset="-34"/>
              </a:rPr>
              <a:t>  แสวงหารายได้จากการบริหารจัดการทรัพย์สิน</a:t>
            </a:r>
          </a:p>
          <a:p>
            <a:pPr algn="thaiDist">
              <a:buFont typeface="Wingdings" pitchFamily="2" charset="2"/>
              <a:buChar char="q"/>
              <a:tabLst>
                <a:tab pos="1151449" algn="l"/>
                <a:tab pos="1921340" algn="l"/>
              </a:tabLst>
              <a:defRPr/>
            </a:pPr>
            <a:r>
              <a:rPr lang="th-TH" altLang="zh-CN" sz="57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  </a:t>
            </a:r>
            <a:r>
              <a:rPr lang="th-TH" altLang="zh-CN" sz="5700" b="1" dirty="0" smtClean="0">
                <a:latin typeface="TH SarabunPSK" pitchFamily="34" charset="-34"/>
                <a:cs typeface="TH SarabunPSK" pitchFamily="34" charset="-34"/>
              </a:rPr>
              <a:t>แสวงหาแหล่งทุน/ร่วมทุน ทั้งจากภายในและต่างประเทศ</a:t>
            </a:r>
            <a:endParaRPr lang="en-US" altLang="zh-CN" sz="5700" b="1" dirty="0" smtClean="0">
              <a:latin typeface="TH SarabunPSK" pitchFamily="34" charset="-34"/>
              <a:cs typeface="TH SarabunPSK" pitchFamily="34" charset="-34"/>
            </a:endParaRPr>
          </a:p>
          <a:p>
            <a:pPr algn="thaiDist">
              <a:buFont typeface="Wingdings" pitchFamily="2" charset="2"/>
              <a:buChar char="q"/>
              <a:tabLst>
                <a:tab pos="1151449" algn="l"/>
                <a:tab pos="1921340" algn="l"/>
              </a:tabLst>
              <a:defRPr/>
            </a:pPr>
            <a:r>
              <a:rPr lang="en-US" altLang="zh-CN" sz="57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  </a:t>
            </a:r>
            <a:r>
              <a:rPr lang="th-TH" altLang="zh-CN" sz="5700" b="1" dirty="0" smtClean="0">
                <a:latin typeface="TH SarabunPSK" pitchFamily="34" charset="-34"/>
                <a:cs typeface="TH SarabunPSK" pitchFamily="34" charset="-34"/>
              </a:rPr>
              <a:t>ประหยัดการใช้จ่าย ลดการใช้จ่ายที่ไม่จำเป็น</a:t>
            </a:r>
          </a:p>
          <a:p>
            <a:pPr algn="thaiDist">
              <a:buFont typeface="Wingdings" pitchFamily="2" charset="2"/>
              <a:buChar char="q"/>
              <a:tabLst>
                <a:tab pos="1151449" algn="l"/>
                <a:tab pos="1921340" algn="l"/>
              </a:tabLst>
              <a:defRPr/>
            </a:pPr>
            <a:r>
              <a:rPr lang="th-TH" altLang="zh-CN" sz="57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  </a:t>
            </a:r>
            <a:r>
              <a:rPr lang="th-TH" altLang="zh-CN" sz="5700" b="1" dirty="0" smtClean="0">
                <a:latin typeface="TH SarabunPSK" pitchFamily="34" charset="-34"/>
                <a:cs typeface="TH SarabunPSK" pitchFamily="34" charset="-34"/>
              </a:rPr>
              <a:t>เงินออม </a:t>
            </a:r>
            <a:r>
              <a:rPr lang="en-US" altLang="zh-CN" sz="5700" b="1" dirty="0" smtClean="0">
                <a:latin typeface="TH SarabunPSK" pitchFamily="34" charset="-34"/>
                <a:cs typeface="TH SarabunPSK" pitchFamily="34" charset="-34"/>
              </a:rPr>
              <a:t>: </a:t>
            </a:r>
            <a:r>
              <a:rPr lang="th-TH" altLang="zh-CN" sz="5700" b="1" dirty="0" smtClean="0">
                <a:latin typeface="TH SarabunPSK" pitchFamily="34" charset="-34"/>
                <a:cs typeface="TH SarabunPSK" pitchFamily="34" charset="-34"/>
              </a:rPr>
              <a:t>สร้างความมั่นคงด้านการเงินและงบประมาณ</a:t>
            </a:r>
            <a:endParaRPr lang="th-TH" altLang="zh-CN" sz="57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431712" y="268288"/>
            <a:ext cx="12573088" cy="1090060"/>
          </a:xfrm>
          <a:prstGeom prst="rect">
            <a:avLst/>
          </a:prstGeom>
          <a:solidFill>
            <a:schemeClr val="bg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409594" tIns="65023" rIns="130046" bIns="65023" anchor="b"/>
          <a:lstStyle/>
          <a:p>
            <a:endParaRPr lang="th-TH" sz="4000" b="1" dirty="0">
              <a:solidFill>
                <a:schemeClr val="bg1"/>
              </a:solidFill>
              <a:latin typeface="Microsoft YaHei" pitchFamily="34" charset="-122"/>
              <a:sym typeface="Microsoft YaHei" pitchFamily="34" charset="-122"/>
            </a:endParaRPr>
          </a:p>
        </p:txBody>
      </p:sp>
      <p:sp>
        <p:nvSpPr>
          <p:cNvPr id="4099" name="标题 4"/>
          <p:cNvSpPr>
            <a:spLocks noGrp="1" noChangeArrowheads="1"/>
          </p:cNvSpPr>
          <p:nvPr>
            <p:ph type="title" idx="4294967295"/>
          </p:nvPr>
        </p:nvSpPr>
        <p:spPr>
          <a:xfrm>
            <a:off x="525736" y="268288"/>
            <a:ext cx="11704320" cy="1126630"/>
          </a:xfrm>
        </p:spPr>
        <p:txBody>
          <a:bodyPr/>
          <a:lstStyle/>
          <a:p>
            <a:pPr algn="l">
              <a:defRPr/>
            </a:pPr>
            <a:r>
              <a:rPr lang="th-TH" sz="60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ด้านกายภาพ</a:t>
            </a:r>
            <a:endParaRPr lang="th-TH" b="1" dirty="0" smtClean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Chakra Petch" pitchFamily="2" charset="-34"/>
              <a:cs typeface="TH Chakra Petch" pitchFamily="2" charset="-34"/>
            </a:endParaRPr>
          </a:p>
        </p:txBody>
      </p:sp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381720" y="1931254"/>
            <a:ext cx="12359076" cy="7148622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  <a:effectLst/>
        </p:spPr>
        <p:txBody>
          <a:bodyPr wrap="square" lIns="130046" tIns="65023" rIns="130046" bIns="65023" anchor="ctr">
            <a:spAutoFit/>
          </a:bodyPr>
          <a:lstStyle/>
          <a:p>
            <a:pPr algn="thaiDist">
              <a:buFont typeface="Wingdings" pitchFamily="2" charset="2"/>
              <a:buChar char="q"/>
              <a:tabLst>
                <a:tab pos="1151449" algn="l"/>
                <a:tab pos="1921340" algn="l"/>
              </a:tabLst>
              <a:defRPr/>
            </a:pPr>
            <a:r>
              <a:rPr lang="th-TH" altLang="zh-CN" sz="57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  </a:t>
            </a:r>
            <a:r>
              <a:rPr lang="th-TH" altLang="zh-CN" sz="5700" b="1" dirty="0" smtClean="0">
                <a:latin typeface="TH SarabunPSK" pitchFamily="34" charset="-34"/>
                <a:cs typeface="TH SarabunPSK" pitchFamily="34" charset="-34"/>
              </a:rPr>
              <a:t>ปรับปรุงภูมิทัศน์ </a:t>
            </a:r>
            <a:r>
              <a:rPr lang="en-US" altLang="zh-CN" sz="5700" b="1" dirty="0" smtClean="0">
                <a:latin typeface="TH SarabunPSK" pitchFamily="34" charset="-34"/>
                <a:cs typeface="TH SarabunPSK" pitchFamily="34" charset="-34"/>
              </a:rPr>
              <a:t>: </a:t>
            </a:r>
            <a:r>
              <a:rPr lang="th-TH" altLang="zh-CN" sz="5700" b="1" dirty="0" smtClean="0">
                <a:latin typeface="TH SarabunPSK" pitchFamily="34" charset="-34"/>
                <a:cs typeface="TH SarabunPSK" pitchFamily="34" charset="-34"/>
              </a:rPr>
              <a:t>เป็นมหาวิทยาลัยสีเขียว น่าอยู่</a:t>
            </a:r>
          </a:p>
          <a:p>
            <a:pPr algn="thaiDist">
              <a:buFont typeface="Wingdings" pitchFamily="2" charset="2"/>
              <a:buChar char="q"/>
              <a:tabLst>
                <a:tab pos="1151449" algn="l"/>
                <a:tab pos="1921340" algn="l"/>
              </a:tabLst>
              <a:defRPr/>
            </a:pPr>
            <a:r>
              <a:rPr lang="th-TH" altLang="zh-CN" sz="5700" b="1" dirty="0" smtClean="0">
                <a:latin typeface="TH SarabunPSK" pitchFamily="34" charset="-34"/>
                <a:cs typeface="TH SarabunPSK" pitchFamily="34" charset="-34"/>
              </a:rPr>
              <a:t>  พัฒนาความพร้อมด้านอาคารสถานที่ รวมทั้ง ห้องเรียน อุปกรณ์การเรียนการสอน สถานที่พักผ่อนและออกกำลังกาย</a:t>
            </a:r>
          </a:p>
          <a:p>
            <a:pPr algn="thaiDist">
              <a:buFont typeface="Wingdings" pitchFamily="2" charset="2"/>
              <a:buChar char="q"/>
              <a:tabLst>
                <a:tab pos="1151449" algn="l"/>
                <a:tab pos="1921340" algn="l"/>
              </a:tabLst>
              <a:defRPr/>
            </a:pPr>
            <a:r>
              <a:rPr lang="th-TH" altLang="zh-CN" sz="5700" b="1" dirty="0" smtClean="0">
                <a:latin typeface="TH SarabunPSK" pitchFamily="34" charset="-34"/>
                <a:cs typeface="TH SarabunPSK" pitchFamily="34" charset="-34"/>
              </a:rPr>
              <a:t>  มีหอพักนักศึกษา เพื่อรองรับผู้ที่มีความจำเป็น เช่น นักศึกษาชั้นปีที่ </a:t>
            </a:r>
            <a:r>
              <a:rPr lang="en-US" altLang="zh-CN" sz="5700" b="1" dirty="0" smtClean="0">
                <a:latin typeface="TH SarabunPSK" pitchFamily="34" charset="-34"/>
                <a:cs typeface="TH SarabunPSK" pitchFamily="34" charset="-34"/>
              </a:rPr>
              <a:t>1 </a:t>
            </a:r>
            <a:r>
              <a:rPr lang="th-TH" altLang="zh-CN" sz="5700" b="1" dirty="0" smtClean="0">
                <a:latin typeface="TH SarabunPSK" pitchFamily="34" charset="-34"/>
                <a:cs typeface="TH SarabunPSK" pitchFamily="34" charset="-34"/>
              </a:rPr>
              <a:t>นักศึกษานานาชาติ นักศึกษาฝึกงาน ฯลฯ</a:t>
            </a:r>
          </a:p>
          <a:p>
            <a:pPr algn="thaiDist">
              <a:buFont typeface="Wingdings" pitchFamily="2" charset="2"/>
              <a:buChar char="q"/>
              <a:tabLst>
                <a:tab pos="1151449" algn="l"/>
                <a:tab pos="1921340" algn="l"/>
              </a:tabLst>
              <a:defRPr/>
            </a:pPr>
            <a:r>
              <a:rPr lang="th-TH" altLang="zh-CN" sz="5700" b="1" dirty="0" smtClean="0">
                <a:latin typeface="TH SarabunPSK" pitchFamily="34" charset="-34"/>
                <a:cs typeface="TH SarabunPSK" pitchFamily="34" charset="-34"/>
              </a:rPr>
              <a:t>  สร้างบรรยากาศแห่งการเรียนรู้ และมีความพร้อมด้าน </a:t>
            </a:r>
            <a:r>
              <a:rPr lang="en-US" altLang="zh-CN" sz="5700" b="1" dirty="0" smtClean="0">
                <a:latin typeface="TH SarabunPSK" pitchFamily="34" charset="-34"/>
                <a:cs typeface="TH SarabunPSK" pitchFamily="34" charset="-34"/>
              </a:rPr>
              <a:t>IT</a:t>
            </a:r>
            <a:endParaRPr lang="th-TH" altLang="zh-CN" sz="5700" b="1" dirty="0" smtClean="0">
              <a:latin typeface="TH SarabunPSK" pitchFamily="34" charset="-34"/>
              <a:cs typeface="TH SarabunPSK" pitchFamily="34" charset="-34"/>
            </a:endParaRPr>
          </a:p>
          <a:p>
            <a:pPr algn="thaiDist">
              <a:buFont typeface="Wingdings" pitchFamily="2" charset="2"/>
              <a:buChar char="q"/>
              <a:tabLst>
                <a:tab pos="1151449" algn="l"/>
                <a:tab pos="1921340" algn="l"/>
              </a:tabLst>
              <a:defRPr/>
            </a:pPr>
            <a:r>
              <a:rPr lang="th-TH" altLang="zh-CN" sz="57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  </a:t>
            </a:r>
            <a:r>
              <a:rPr lang="th-TH" altLang="zh-CN" sz="5700" b="1" dirty="0" smtClean="0">
                <a:latin typeface="TH SarabunPSK" pitchFamily="34" charset="-34"/>
                <a:cs typeface="TH SarabunPSK" pitchFamily="34" charset="-34"/>
              </a:rPr>
              <a:t>เป็นสถานที่ ที่ชุมชน ประชาชน และหน่วยงานภายนอกสามารถเข้ามาใช้บริการและใช้ประโยชน์ได้</a:t>
            </a:r>
            <a:endParaRPr lang="en-US" altLang="zh-CN" sz="5700" b="1" dirty="0" smtClean="0">
              <a:latin typeface="TH SarabunPSK" pitchFamily="34" charset="-34"/>
              <a:cs typeface="TH SarabunPSK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CustomShape 1"/>
          <p:cNvSpPr/>
          <p:nvPr/>
        </p:nvSpPr>
        <p:spPr>
          <a:xfrm>
            <a:off x="762120" y="492840"/>
            <a:ext cx="11480400" cy="1523520"/>
          </a:xfrm>
          <a:prstGeom prst="rect">
            <a:avLst/>
          </a:prstGeom>
          <a:blipFill>
            <a:blip r:embed="rId3" cstate="print"/>
            <a:tile/>
          </a:blipFill>
          <a:ln w="12600">
            <a:noFill/>
          </a:ln>
          <a:effectLst>
            <a:outerShdw blurRad="50800" dist="12700" rotWithShape="0">
              <a:srgbClr val="000000">
                <a:alpha val="60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graphicFrame>
        <p:nvGraphicFramePr>
          <p:cNvPr id="98" name="Table 2"/>
          <p:cNvGraphicFramePr/>
          <p:nvPr>
            <p:extLst>
              <p:ext uri="{D42A27DB-BD31-4B8C-83A1-F6EECF244321}">
                <p14:modId xmlns:p14="http://schemas.microsoft.com/office/powerpoint/2010/main" val="14610148"/>
              </p:ext>
            </p:extLst>
          </p:nvPr>
        </p:nvGraphicFramePr>
        <p:xfrm>
          <a:off x="644484" y="2162156"/>
          <a:ext cx="11716944" cy="4082010"/>
        </p:xfrm>
        <a:graphic>
          <a:graphicData uri="http://schemas.openxmlformats.org/drawingml/2006/table">
            <a:tbl>
              <a:tblPr/>
              <a:tblGrid>
                <a:gridCol w="3698977"/>
                <a:gridCol w="2033015"/>
                <a:gridCol w="2018399"/>
                <a:gridCol w="2091891"/>
                <a:gridCol w="1874662"/>
              </a:tblGrid>
              <a:tr h="88373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th-TH" sz="3600" b="1" strike="noStrike" dirty="0" smtClean="0">
                          <a:solidFill>
                            <a:srgbClr val="E2E1D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H SarabunPSK" pitchFamily="34" charset="-34"/>
                        </a:rPr>
                        <a:t>ระดับการศึกษา</a:t>
                      </a:r>
                      <a:endParaRPr sz="3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th-TH" sz="3600" b="1" strike="noStrike" dirty="0" smtClean="0">
                          <a:solidFill>
                            <a:srgbClr val="E2E1D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H SarabunPSK" pitchFamily="34" charset="-34"/>
                        </a:rPr>
                        <a:t>ภาคปกติ</a:t>
                      </a:r>
                      <a:endParaRPr sz="3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th-TH" sz="3600" b="1" strike="noStrike" dirty="0" smtClean="0">
                          <a:solidFill>
                            <a:srgbClr val="E2E1D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H SarabunPSK" pitchFamily="34" charset="-34"/>
                        </a:rPr>
                        <a:t>ภาคสมทบ</a:t>
                      </a:r>
                      <a:endParaRPr sz="3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th-TH" sz="3600" b="1" strike="noStrike" dirty="0" smtClean="0">
                          <a:solidFill>
                            <a:srgbClr val="E2E1D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H SarabunPSK" pitchFamily="34" charset="-34"/>
                        </a:rPr>
                        <a:t>ภาคพิเศษ</a:t>
                      </a:r>
                      <a:endParaRPr sz="3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th-TH" sz="3600" b="1" strike="noStrike" dirty="0" smtClean="0">
                          <a:solidFill>
                            <a:srgbClr val="E2E1D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H SarabunPSK" pitchFamily="34" charset="-34"/>
                        </a:rPr>
                        <a:t>รวม</a:t>
                      </a:r>
                      <a:endParaRPr sz="3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  <a:tr h="79956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th-TH" sz="3200" b="1" strike="noStrike" dirty="0" smtClean="0">
                          <a:solidFill>
                            <a:srgbClr val="141618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Baskerville"/>
                          <a:cs typeface="TH SarabunPSK" pitchFamily="34" charset="-34"/>
                        </a:rPr>
                        <a:t>ปริญญาตรี</a:t>
                      </a:r>
                      <a:endParaRPr sz="32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32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H SarabunPSK" pitchFamily="34" charset="-34"/>
                        </a:rPr>
                        <a:t>12,000</a:t>
                      </a:r>
                      <a:endParaRPr sz="32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3200" b="1" strike="noStrike" dirty="0" smtClean="0">
                          <a:solidFill>
                            <a:srgbClr val="141618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Baskerville"/>
                          <a:cs typeface="TH SarabunPSK" pitchFamily="34" charset="-34"/>
                        </a:rPr>
                        <a:t>2,000</a:t>
                      </a:r>
                      <a:endParaRPr sz="32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3200" b="1" strike="noStrike" dirty="0" smtClean="0">
                          <a:solidFill>
                            <a:srgbClr val="141618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Baskerville"/>
                          <a:cs typeface="TH SarabunPSK" pitchFamily="34" charset="-34"/>
                        </a:rPr>
                        <a:t>500</a:t>
                      </a:r>
                      <a:endParaRPr sz="32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3200" b="1" strike="noStrike" dirty="0" smtClean="0">
                          <a:solidFill>
                            <a:srgbClr val="141618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Baskerville"/>
                          <a:cs typeface="TH SarabunPSK" pitchFamily="34" charset="-34"/>
                        </a:rPr>
                        <a:t>14,500</a:t>
                      </a:r>
                      <a:endParaRPr sz="32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</a:tr>
              <a:tr h="79956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th-TH" sz="3200" b="1" strike="noStrike" dirty="0" smtClean="0">
                          <a:solidFill>
                            <a:srgbClr val="141618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Baskerville"/>
                          <a:cs typeface="TH SarabunPSK" pitchFamily="34" charset="-34"/>
                        </a:rPr>
                        <a:t>บัณฑิตศึกษา</a:t>
                      </a:r>
                      <a:endParaRPr sz="32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3200" b="1" strike="noStrike" dirty="0" smtClean="0">
                          <a:solidFill>
                            <a:srgbClr val="141618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H SarabunPSK" pitchFamily="34" charset="-34"/>
                        </a:rPr>
                        <a:t>600</a:t>
                      </a:r>
                      <a:endParaRPr sz="32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3200" b="1" strike="noStrike" dirty="0" smtClean="0">
                          <a:solidFill>
                            <a:srgbClr val="141618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Baskerville"/>
                          <a:cs typeface="TH SarabunPSK" pitchFamily="34" charset="-34"/>
                        </a:rPr>
                        <a:t>200</a:t>
                      </a:r>
                      <a:endParaRPr sz="32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3200" b="1" strike="noStrike" dirty="0" smtClean="0">
                          <a:solidFill>
                            <a:srgbClr val="141618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Baskerville"/>
                          <a:cs typeface="TH SarabunPSK" pitchFamily="34" charset="-34"/>
                        </a:rPr>
                        <a:t>25</a:t>
                      </a:r>
                      <a:endParaRPr sz="32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3200" b="1" strike="noStrike" dirty="0" smtClean="0">
                          <a:solidFill>
                            <a:srgbClr val="141618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Baskerville"/>
                          <a:cs typeface="TH SarabunPSK" pitchFamily="34" charset="-34"/>
                        </a:rPr>
                        <a:t>825</a:t>
                      </a:r>
                      <a:endParaRPr sz="32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</a:tr>
              <a:tr h="79956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th-TH" sz="32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H SarabunPSK" pitchFamily="34" charset="-34"/>
                        </a:rPr>
                        <a:t>ป.บัณฑิต</a:t>
                      </a:r>
                      <a:endParaRPr sz="32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32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H SarabunPSK" pitchFamily="34" charset="-34"/>
                        </a:rPr>
                        <a:t>200</a:t>
                      </a:r>
                      <a:endParaRPr sz="32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32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H SarabunPSK" pitchFamily="34" charset="-34"/>
                        </a:rPr>
                        <a:t>100</a:t>
                      </a:r>
                      <a:endParaRPr sz="32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32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H SarabunPSK" pitchFamily="34" charset="-34"/>
                        </a:rPr>
                        <a:t>-</a:t>
                      </a:r>
                      <a:endParaRPr sz="32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32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H SarabunPSK" pitchFamily="34" charset="-34"/>
                        </a:rPr>
                        <a:t>300</a:t>
                      </a:r>
                      <a:endParaRPr sz="32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</a:tr>
              <a:tr h="79956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th-TH" sz="32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H SarabunPSK" pitchFamily="34" charset="-34"/>
                        </a:rPr>
                        <a:t>รวม</a:t>
                      </a:r>
                      <a:endParaRPr sz="32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32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H SarabunPSK" pitchFamily="34" charset="-34"/>
                        </a:rPr>
                        <a:t>12,800</a:t>
                      </a:r>
                      <a:endParaRPr sz="32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32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H SarabunPSK" pitchFamily="34" charset="-34"/>
                        </a:rPr>
                        <a:t>2,300</a:t>
                      </a:r>
                      <a:endParaRPr sz="32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32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H SarabunPSK" pitchFamily="34" charset="-34"/>
                        </a:rPr>
                        <a:t>525</a:t>
                      </a:r>
                      <a:endParaRPr sz="32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32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H SarabunPSK" pitchFamily="34" charset="-34"/>
                        </a:rPr>
                        <a:t>15,625</a:t>
                      </a:r>
                      <a:endParaRPr sz="32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sp>
        <p:nvSpPr>
          <p:cNvPr id="100" name="CustomShape 4"/>
          <p:cNvSpPr/>
          <p:nvPr/>
        </p:nvSpPr>
        <p:spPr>
          <a:xfrm>
            <a:off x="2037904" y="556320"/>
            <a:ext cx="9001000" cy="1152128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th-TH" sz="6600" b="1" dirty="0" smtClean="0">
                <a:solidFill>
                  <a:srgbClr val="BEA56D"/>
                </a:solidFill>
                <a:latin typeface="TH SarabunPSK" pitchFamily="34" charset="-34"/>
                <a:ea typeface="Baskerville"/>
                <a:cs typeface="TH SarabunPSK" pitchFamily="34" charset="-34"/>
              </a:rPr>
              <a:t>เป้าหมาย</a:t>
            </a:r>
            <a:r>
              <a:rPr lang="en-US" sz="6600" b="1" strike="noStrike" dirty="0" err="1" smtClean="0">
                <a:solidFill>
                  <a:srgbClr val="BEA56D"/>
                </a:solidFill>
                <a:latin typeface="TH SarabunPSK" pitchFamily="34" charset="-34"/>
                <a:ea typeface="Baskerville"/>
                <a:cs typeface="TH SarabunPSK" pitchFamily="34" charset="-34"/>
              </a:rPr>
              <a:t>จำนวนนักศึกษา</a:t>
            </a:r>
            <a:r>
              <a:rPr lang="en-US" sz="6600" b="1" strike="noStrike" dirty="0" smtClean="0">
                <a:solidFill>
                  <a:srgbClr val="BEA56D"/>
                </a:solidFill>
                <a:latin typeface="TH SarabunPSK" pitchFamily="34" charset="-34"/>
                <a:ea typeface="Baskerville"/>
                <a:cs typeface="TH SarabunPSK" pitchFamily="34" charset="-34"/>
              </a:rPr>
              <a:t> </a:t>
            </a:r>
            <a:r>
              <a:rPr lang="th-TH" sz="6600" b="1" strike="noStrike" dirty="0" smtClean="0">
                <a:solidFill>
                  <a:srgbClr val="BEA56D"/>
                </a:solidFill>
                <a:latin typeface="TH SarabunPSK" pitchFamily="34" charset="-34"/>
                <a:ea typeface="Baskerville"/>
                <a:cs typeface="TH SarabunPSK" pitchFamily="34" charset="-34"/>
              </a:rPr>
              <a:t>(</a:t>
            </a:r>
            <a:r>
              <a:rPr lang="en-US" sz="6600" b="1" strike="noStrike" dirty="0" smtClean="0">
                <a:solidFill>
                  <a:srgbClr val="BEA56D"/>
                </a:solidFill>
                <a:latin typeface="TH SarabunPSK" pitchFamily="34" charset="-34"/>
                <a:ea typeface="Baskerville"/>
                <a:cs typeface="TH SarabunPSK" pitchFamily="34" charset="-34"/>
              </a:rPr>
              <a:t>Degree Programs</a:t>
            </a:r>
            <a:r>
              <a:rPr lang="th-TH" sz="6600" b="1" strike="noStrike" dirty="0" smtClean="0">
                <a:solidFill>
                  <a:srgbClr val="BEA56D"/>
                </a:solidFill>
                <a:latin typeface="TH SarabunPSK" pitchFamily="34" charset="-34"/>
                <a:ea typeface="Baskerville"/>
                <a:cs typeface="TH SarabunPSK" pitchFamily="34" charset="-34"/>
              </a:rPr>
              <a:t>)</a:t>
            </a:r>
            <a:endParaRPr sz="480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6" name="TextShape 3"/>
          <p:cNvSpPr txBox="1"/>
          <p:nvPr/>
        </p:nvSpPr>
        <p:spPr>
          <a:xfrm>
            <a:off x="741760" y="7037040"/>
            <a:ext cx="11737304" cy="2376264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>
              <a:lnSpc>
                <a:spcPct val="100000"/>
              </a:lnSpc>
            </a:pPr>
            <a:r>
              <a:rPr lang="th-TH" sz="3200" b="1" strike="noStrike" dirty="0" smtClean="0">
                <a:solidFill>
                  <a:srgbClr val="141618"/>
                </a:solidFill>
                <a:latin typeface="TH SarabunPSK" pitchFamily="34" charset="-34"/>
                <a:ea typeface="Tahoma"/>
                <a:cs typeface="TH SarabunPSK" pitchFamily="34" charset="-34"/>
              </a:rPr>
              <a:t>หมายเหตุ</a:t>
            </a:r>
            <a:r>
              <a:rPr lang="en-US" sz="3200" b="1" strike="noStrike" dirty="0" smtClean="0">
                <a:solidFill>
                  <a:srgbClr val="141618"/>
                </a:solidFill>
                <a:latin typeface="TH SarabunPSK" pitchFamily="34" charset="-34"/>
                <a:ea typeface="Tahoma"/>
                <a:cs typeface="TH SarabunPSK" pitchFamily="34" charset="-34"/>
              </a:rPr>
              <a:t> : </a:t>
            </a:r>
            <a:r>
              <a:rPr lang="th-TH" sz="3200" b="1" strike="noStrike" dirty="0" smtClean="0">
                <a:solidFill>
                  <a:srgbClr val="141618"/>
                </a:solidFill>
                <a:latin typeface="TH SarabunPSK" pitchFamily="34" charset="-34"/>
                <a:ea typeface="Tahoma"/>
                <a:cs typeface="TH SarabunPSK" pitchFamily="34" charset="-34"/>
              </a:rPr>
              <a:t>เป็นระดับบัณฑิ</a:t>
            </a:r>
            <a:r>
              <a:rPr lang="th-TH" sz="3200" b="1" dirty="0" smtClean="0">
                <a:solidFill>
                  <a:srgbClr val="141618"/>
                </a:solidFill>
                <a:latin typeface="TH SarabunPSK" pitchFamily="34" charset="-34"/>
                <a:ea typeface="Tahoma"/>
                <a:cs typeface="TH SarabunPSK" pitchFamily="34" charset="-34"/>
              </a:rPr>
              <a:t>ตศึ</a:t>
            </a:r>
            <a:r>
              <a:rPr lang="th-TH" sz="3200" b="1" strike="noStrike" dirty="0" smtClean="0">
                <a:solidFill>
                  <a:srgbClr val="141618"/>
                </a:solidFill>
                <a:latin typeface="TH SarabunPSK" pitchFamily="34" charset="-34"/>
                <a:ea typeface="Tahoma"/>
                <a:cs typeface="TH SarabunPSK" pitchFamily="34" charset="-34"/>
              </a:rPr>
              <a:t>กษาประมาณ ร้อยละ </a:t>
            </a:r>
            <a:r>
              <a:rPr lang="en-US" sz="3200" b="1" strike="noStrike" dirty="0" smtClean="0">
                <a:solidFill>
                  <a:srgbClr val="141618"/>
                </a:solidFill>
                <a:latin typeface="TH SarabunPSK" pitchFamily="34" charset="-34"/>
                <a:ea typeface="Tahoma"/>
                <a:cs typeface="TH SarabunPSK" pitchFamily="34" charset="-34"/>
              </a:rPr>
              <a:t>5 </a:t>
            </a:r>
            <a:r>
              <a:rPr lang="th-TH" sz="3200" b="1" strike="noStrike" dirty="0" smtClean="0">
                <a:solidFill>
                  <a:srgbClr val="141618"/>
                </a:solidFill>
                <a:latin typeface="TH SarabunPSK" pitchFamily="34" charset="-34"/>
                <a:ea typeface="Tahoma"/>
                <a:cs typeface="TH SarabunPSK" pitchFamily="34" charset="-34"/>
              </a:rPr>
              <a:t>และเป็นนักศึกษานานาชาติประมาณ ร้อยละ </a:t>
            </a:r>
            <a:r>
              <a:rPr lang="en-US" sz="3200" b="1" strike="noStrike" dirty="0" smtClean="0">
                <a:solidFill>
                  <a:srgbClr val="141618"/>
                </a:solidFill>
                <a:latin typeface="TH SarabunPSK" pitchFamily="34" charset="-34"/>
                <a:ea typeface="Tahoma"/>
                <a:cs typeface="TH SarabunPSK" pitchFamily="34" charset="-34"/>
              </a:rPr>
              <a:t>5 </a:t>
            </a:r>
          </a:p>
          <a:p>
            <a:pPr>
              <a:lnSpc>
                <a:spcPct val="100000"/>
              </a:lnSpc>
            </a:pPr>
            <a:endParaRPr lang="th-TH" sz="2000" b="1" strike="noStrike" dirty="0" smtClean="0">
              <a:solidFill>
                <a:srgbClr val="141618"/>
              </a:solidFill>
              <a:latin typeface="TH SarabunPSK" pitchFamily="34" charset="-34"/>
              <a:ea typeface="Tahoma"/>
              <a:cs typeface="TH SarabunPSK" pitchFamily="34" charset="-34"/>
            </a:endParaRPr>
          </a:p>
          <a:p>
            <a:pPr>
              <a:lnSpc>
                <a:spcPct val="100000"/>
              </a:lnSpc>
            </a:pPr>
            <a:r>
              <a:rPr lang="th-TH" sz="6000" b="1" strike="noStrike" dirty="0" smtClean="0">
                <a:solidFill>
                  <a:srgbClr val="141618"/>
                </a:solidFill>
                <a:latin typeface="TH SarabunPSK" pitchFamily="34" charset="-34"/>
                <a:ea typeface="Tahoma"/>
                <a:cs typeface="TH SarabunPSK" pitchFamily="34" charset="-34"/>
              </a:rPr>
              <a:t>หลักสูตรระยะสั้น (</a:t>
            </a:r>
            <a:r>
              <a:rPr lang="en-US" sz="6000" b="1" dirty="0" smtClean="0">
                <a:solidFill>
                  <a:srgbClr val="141618"/>
                </a:solidFill>
                <a:latin typeface="TH SarabunPSK" pitchFamily="34" charset="-34"/>
                <a:ea typeface="Tahoma"/>
                <a:cs typeface="TH SarabunPSK" pitchFamily="34" charset="-34"/>
              </a:rPr>
              <a:t>Non-degree Programs)</a:t>
            </a:r>
            <a:r>
              <a:rPr lang="en-US" sz="6000" b="1" strike="noStrike" dirty="0" smtClean="0">
                <a:solidFill>
                  <a:srgbClr val="141618"/>
                </a:solidFill>
                <a:latin typeface="TH SarabunPSK" pitchFamily="34" charset="-34"/>
                <a:ea typeface="Tahoma"/>
                <a:cs typeface="TH SarabunPSK" pitchFamily="34" charset="-34"/>
              </a:rPr>
              <a:t>:</a:t>
            </a:r>
            <a:endParaRPr lang="th-TH" sz="6000" b="1" strike="noStrike" dirty="0" smtClean="0">
              <a:solidFill>
                <a:srgbClr val="141618"/>
              </a:solidFill>
              <a:latin typeface="TH SarabunPSK" pitchFamily="34" charset="-34"/>
              <a:ea typeface="Tahoma"/>
              <a:cs typeface="TH SarabunPSK" pitchFamily="34" charset="-34"/>
            </a:endParaRPr>
          </a:p>
          <a:p>
            <a:pPr>
              <a:lnSpc>
                <a:spcPct val="100000"/>
              </a:lnSpc>
            </a:pPr>
            <a:r>
              <a:rPr lang="th-TH" sz="3200" b="1" dirty="0" smtClean="0">
                <a:solidFill>
                  <a:srgbClr val="141618"/>
                </a:solidFill>
                <a:latin typeface="TH SarabunPSK" pitchFamily="34" charset="-34"/>
                <a:ea typeface="Tahoma"/>
                <a:cs typeface="TH SarabunPSK" pitchFamily="34" charset="-34"/>
              </a:rPr>
              <a:t>   </a:t>
            </a:r>
            <a:r>
              <a:rPr lang="en-US" sz="3200" b="1" dirty="0" smtClean="0">
                <a:solidFill>
                  <a:srgbClr val="141618"/>
                </a:solidFill>
                <a:latin typeface="TH SarabunPSK" pitchFamily="34" charset="-34"/>
                <a:ea typeface="Tahoma"/>
                <a:cs typeface="TH SarabunPSK" pitchFamily="34" charset="-34"/>
              </a:rPr>
              <a:t>- </a:t>
            </a:r>
            <a:r>
              <a:rPr lang="th-TH" sz="3200" b="1" strike="noStrike" dirty="0" smtClean="0">
                <a:solidFill>
                  <a:srgbClr val="141618"/>
                </a:solidFill>
                <a:latin typeface="TH SarabunPSK" pitchFamily="34" charset="-34"/>
                <a:ea typeface="Tahoma"/>
                <a:cs typeface="TH SarabunPSK" pitchFamily="34" charset="-34"/>
              </a:rPr>
              <a:t>หลักสูตรความร่วมมือกับ หน่วยงานภาครัฐ เอกชน และต่างประเทศ</a:t>
            </a:r>
          </a:p>
          <a:p>
            <a:pPr>
              <a:lnSpc>
                <a:spcPct val="100000"/>
              </a:lnSpc>
            </a:pPr>
            <a:r>
              <a:rPr lang="th-TH" sz="3200" b="1" dirty="0" smtClean="0">
                <a:solidFill>
                  <a:srgbClr val="141618"/>
                </a:solidFill>
                <a:latin typeface="TH SarabunPSK" pitchFamily="34" charset="-34"/>
                <a:ea typeface="Tahoma"/>
                <a:cs typeface="TH SarabunPSK" pitchFamily="34" charset="-34"/>
              </a:rPr>
              <a:t>   </a:t>
            </a:r>
            <a:r>
              <a:rPr lang="en-US" sz="3200" b="1" dirty="0" smtClean="0">
                <a:solidFill>
                  <a:srgbClr val="141618"/>
                </a:solidFill>
                <a:latin typeface="TH SarabunPSK" pitchFamily="34" charset="-34"/>
                <a:ea typeface="Tahoma"/>
                <a:cs typeface="TH SarabunPSK" pitchFamily="34" charset="-34"/>
              </a:rPr>
              <a:t>- </a:t>
            </a:r>
            <a:r>
              <a:rPr lang="th-TH" sz="3200" b="1" dirty="0" smtClean="0">
                <a:solidFill>
                  <a:srgbClr val="141618"/>
                </a:solidFill>
                <a:latin typeface="TH SarabunPSK" pitchFamily="34" charset="-34"/>
                <a:ea typeface="Tahoma"/>
                <a:cs typeface="TH SarabunPSK" pitchFamily="34" charset="-34"/>
              </a:rPr>
              <a:t>หลักสูตรฝึกอบรมตามความต้องการของหน่วยงาน ท้องถิ่น และบุคคลทั่วไป</a:t>
            </a:r>
          </a:p>
          <a:p>
            <a:pPr>
              <a:lnSpc>
                <a:spcPct val="100000"/>
              </a:lnSpc>
            </a:pPr>
            <a:r>
              <a:rPr lang="th-TH" sz="3200" b="1" strike="noStrike" dirty="0" smtClean="0">
                <a:solidFill>
                  <a:srgbClr val="141618"/>
                </a:solidFill>
                <a:latin typeface="TH SarabunPSK" pitchFamily="34" charset="-34"/>
                <a:ea typeface="Tahoma"/>
                <a:cs typeface="TH SarabunPSK" pitchFamily="34" charset="-34"/>
              </a:rPr>
              <a:t>   </a:t>
            </a:r>
            <a:r>
              <a:rPr lang="en-US" sz="3200" b="1" strike="noStrike" dirty="0" smtClean="0">
                <a:solidFill>
                  <a:srgbClr val="141618"/>
                </a:solidFill>
                <a:latin typeface="TH SarabunPSK" pitchFamily="34" charset="-34"/>
                <a:ea typeface="Tahoma"/>
                <a:cs typeface="TH SarabunPSK" pitchFamily="34" charset="-34"/>
              </a:rPr>
              <a:t>- E-learning</a:t>
            </a:r>
            <a:endParaRPr lang="th-TH" sz="3200" b="1" strike="noStrike" dirty="0" smtClean="0">
              <a:solidFill>
                <a:srgbClr val="141618"/>
              </a:solidFill>
              <a:latin typeface="TH SarabunPSK" pitchFamily="34" charset="-34"/>
              <a:ea typeface="Tahoma"/>
              <a:cs typeface="TH SarabunPSK" pitchFamily="34" charset="-34"/>
            </a:endParaRPr>
          </a:p>
          <a:p>
            <a:pPr>
              <a:lnSpc>
                <a:spcPct val="100000"/>
              </a:lnSpc>
            </a:pPr>
            <a:endParaRPr lang="en-US" sz="3200" b="1" strike="noStrike" dirty="0" smtClean="0">
              <a:solidFill>
                <a:srgbClr val="141618"/>
              </a:solidFill>
              <a:latin typeface="TH SarabunPSK" pitchFamily="34" charset="-34"/>
              <a:ea typeface="Tahoma"/>
              <a:cs typeface="TH SarabunPSK" pitchFamily="34" charset="-34"/>
            </a:endParaRPr>
          </a:p>
        </p:txBody>
      </p:sp>
    </p:spTree>
  </p:cSld>
  <p:clrMapOvr>
    <a:masterClrMapping/>
  </p:clrMapOvr>
  <p:transition spd="med">
    <p:randomBar dir="vert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762000" y="492966"/>
            <a:ext cx="11480800" cy="1524000"/>
          </a:xfrm>
          <a:prstGeom prst="rect">
            <a:avLst/>
          </a:prstGeom>
          <a:blipFill rotWithShape="1">
            <a:blip r:embed="rId2" cstate="print"/>
            <a:srcRect/>
            <a:tile tx="0" ty="0" sx="100000" sy="100000" flip="none" algn="tl"/>
          </a:blipFill>
          <a:ln w="12700" cap="flat">
            <a:noFill/>
            <a:miter lim="400000"/>
          </a:ln>
          <a:effectLst>
            <a:outerShdw blurRad="50800" dist="12700" rotWithShape="0">
              <a:srgbClr val="000000">
                <a:alpha val="60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th-TH" sz="3200" b="0" i="0" u="none" strike="noStrike" cap="none" spc="0" normalizeH="0" baseline="0">
              <a:ln>
                <a:noFill/>
              </a:ln>
              <a:solidFill>
                <a:srgbClr val="F2EBDB"/>
              </a:solidFill>
              <a:effectLst/>
              <a:uFillTx/>
              <a:latin typeface="+mn-lt"/>
              <a:ea typeface="+mn-ea"/>
              <a:cs typeface="+mn-cs"/>
              <a:sym typeface="Baskerville"/>
            </a:endParaRPr>
          </a:p>
        </p:txBody>
      </p:sp>
      <p:sp>
        <p:nvSpPr>
          <p:cNvPr id="56" name="Shape 56"/>
          <p:cNvSpPr>
            <a:spLocks noGrp="1"/>
          </p:cNvSpPr>
          <p:nvPr>
            <p:ph type="body" idx="4294967295"/>
          </p:nvPr>
        </p:nvSpPr>
        <p:spPr>
          <a:xfrm>
            <a:off x="762000" y="2768600"/>
            <a:ext cx="11480800" cy="5715000"/>
          </a:xfrm>
          <a:prstGeom prst="rect">
            <a:avLst/>
          </a:prstGeom>
        </p:spPr>
        <p:txBody>
          <a:bodyPr>
            <a:noAutofit/>
          </a:bodyPr>
          <a:lstStyle/>
          <a:p>
            <a:pPr marL="389381" lvl="0" indent="-389381" defTabSz="426466">
              <a:spcBef>
                <a:spcPts val="3000"/>
              </a:spcBef>
              <a:buSzPct val="90000"/>
              <a:buFont typeface="Wingdings" pitchFamily="2" charset="2"/>
              <a:buChar char="v"/>
              <a:defRPr sz="1800">
                <a:solidFill>
                  <a:srgbClr val="000000"/>
                </a:solidFill>
              </a:defRPr>
            </a:pPr>
            <a:r>
              <a:rPr lang="th-TH" sz="3600" dirty="0" smtClean="0">
                <a:solidFill>
                  <a:schemeClr val="bg2">
                    <a:lumMod val="10000"/>
                  </a:schemeClr>
                </a:solidFill>
                <a:latin typeface="Tahoma"/>
                <a:ea typeface="Tahoma"/>
                <a:cs typeface="Tahoma"/>
                <a:sym typeface="Tahoma"/>
              </a:rPr>
              <a:t>หลักสูตรวิศวกรรมที่ไม่ต้องใช้ กว. อาทิ วิศวกรรมคอมพิวเตอร์  แอนิเมชัน ฯ สื่อสารโทรคมนาคม วัสดุศาสตร์</a:t>
            </a:r>
          </a:p>
          <a:p>
            <a:pPr marL="389381" lvl="0" indent="-389381" defTabSz="426466">
              <a:spcBef>
                <a:spcPts val="3000"/>
              </a:spcBef>
              <a:buSzPct val="90000"/>
              <a:buFont typeface="Wingdings" pitchFamily="2" charset="2"/>
              <a:buChar char="v"/>
              <a:defRPr sz="1800">
                <a:solidFill>
                  <a:srgbClr val="000000"/>
                </a:solidFill>
              </a:defRPr>
            </a:pPr>
            <a:r>
              <a:rPr lang="th-TH" sz="3600" dirty="0" smtClean="0">
                <a:solidFill>
                  <a:schemeClr val="bg2">
                    <a:lumMod val="10000"/>
                  </a:schemeClr>
                </a:solidFill>
                <a:latin typeface="Tahoma"/>
                <a:ea typeface="Tahoma"/>
                <a:cs typeface="Tahoma"/>
                <a:sym typeface="Tahoma"/>
              </a:rPr>
              <a:t>หลักสูตรบัญชีภาครัฐ</a:t>
            </a:r>
            <a:endParaRPr sz="3600" dirty="0">
              <a:solidFill>
                <a:schemeClr val="bg2">
                  <a:lumMod val="10000"/>
                </a:schemeClr>
              </a:solidFill>
              <a:latin typeface="Tahoma"/>
              <a:ea typeface="Tahoma"/>
              <a:cs typeface="Tahoma"/>
              <a:sym typeface="Tahoma"/>
            </a:endParaRPr>
          </a:p>
          <a:p>
            <a:pPr marL="389381" lvl="0" indent="-389381" defTabSz="426466">
              <a:spcBef>
                <a:spcPts val="3000"/>
              </a:spcBef>
              <a:buSzPct val="90000"/>
              <a:buFont typeface="Wingdings" pitchFamily="2" charset="2"/>
              <a:buChar char="v"/>
              <a:defRPr sz="1800">
                <a:solidFill>
                  <a:srgbClr val="000000"/>
                </a:solidFill>
              </a:defRPr>
            </a:pPr>
            <a:r>
              <a:rPr lang="th-TH" sz="3600" dirty="0" smtClean="0">
                <a:solidFill>
                  <a:schemeClr val="bg2">
                    <a:lumMod val="10000"/>
                  </a:schemeClr>
                </a:solidFill>
                <a:latin typeface="Tahoma"/>
                <a:ea typeface="Tahoma"/>
                <a:cs typeface="Tahoma"/>
                <a:sym typeface="Tahoma"/>
              </a:rPr>
              <a:t>หลักสูตรรัฐศาสตร์</a:t>
            </a:r>
            <a:r>
              <a:rPr lang="en-US" sz="3600" dirty="0" smtClean="0">
                <a:solidFill>
                  <a:schemeClr val="bg2">
                    <a:lumMod val="10000"/>
                  </a:schemeClr>
                </a:solidFill>
                <a:latin typeface="Tahoma"/>
                <a:ea typeface="Tahoma"/>
                <a:cs typeface="Tahoma"/>
                <a:sym typeface="Tahoma"/>
              </a:rPr>
              <a:t>(</a:t>
            </a:r>
            <a:r>
              <a:rPr lang="th-TH" sz="3600" dirty="0" smtClean="0">
                <a:solidFill>
                  <a:schemeClr val="bg2">
                    <a:lumMod val="10000"/>
                  </a:schemeClr>
                </a:solidFill>
                <a:latin typeface="Tahoma"/>
                <a:ea typeface="Tahoma"/>
                <a:cs typeface="Tahoma"/>
                <a:sym typeface="Tahoma"/>
              </a:rPr>
              <a:t>บริหารงานยุติธรรมสำหรับท้องถิ่น</a:t>
            </a:r>
            <a:r>
              <a:rPr lang="en-US" sz="3600" dirty="0" smtClean="0">
                <a:solidFill>
                  <a:schemeClr val="bg2">
                    <a:lumMod val="10000"/>
                  </a:schemeClr>
                </a:solidFill>
                <a:latin typeface="Tahoma"/>
                <a:ea typeface="Tahoma"/>
                <a:cs typeface="Tahoma"/>
                <a:sym typeface="Tahoma"/>
              </a:rPr>
              <a:t>)</a:t>
            </a:r>
            <a:endParaRPr lang="th-TH" sz="3600" dirty="0" smtClean="0">
              <a:solidFill>
                <a:schemeClr val="bg2">
                  <a:lumMod val="10000"/>
                </a:schemeClr>
              </a:solidFill>
              <a:latin typeface="Tahoma"/>
              <a:ea typeface="Tahoma"/>
              <a:cs typeface="Tahoma"/>
              <a:sym typeface="Tahoma"/>
            </a:endParaRPr>
          </a:p>
          <a:p>
            <a:pPr marL="389381" lvl="0" indent="-389381" defTabSz="426466">
              <a:spcBef>
                <a:spcPts val="3000"/>
              </a:spcBef>
              <a:buSzPct val="90000"/>
              <a:buFont typeface="Wingdings" pitchFamily="2" charset="2"/>
              <a:buChar char="v"/>
              <a:defRPr sz="1800">
                <a:solidFill>
                  <a:srgbClr val="000000"/>
                </a:solidFill>
              </a:defRPr>
            </a:pPr>
            <a:r>
              <a:rPr lang="th-TH" sz="3600" dirty="0" smtClean="0">
                <a:solidFill>
                  <a:schemeClr val="bg2">
                    <a:lumMod val="10000"/>
                  </a:schemeClr>
                </a:solidFill>
                <a:latin typeface="Tahoma"/>
                <a:ea typeface="Tahoma"/>
                <a:cs typeface="Tahoma"/>
                <a:sym typeface="Tahoma"/>
              </a:rPr>
              <a:t>หลักสูตรอุตสาหกรรมบริการ</a:t>
            </a:r>
          </a:p>
          <a:p>
            <a:pPr marL="389381" lvl="0" indent="-389381" defTabSz="426466">
              <a:spcBef>
                <a:spcPts val="3000"/>
              </a:spcBef>
              <a:buSzPct val="90000"/>
              <a:buFont typeface="Wingdings" pitchFamily="2" charset="2"/>
              <a:buChar char="v"/>
              <a:defRPr sz="1800">
                <a:solidFill>
                  <a:srgbClr val="000000"/>
                </a:solidFill>
              </a:defRPr>
            </a:pPr>
            <a:r>
              <a:rPr lang="th-TH" sz="3600" dirty="0" smtClean="0">
                <a:solidFill>
                  <a:schemeClr val="bg2">
                    <a:lumMod val="10000"/>
                  </a:schemeClr>
                </a:solidFill>
                <a:latin typeface="Tahoma"/>
                <a:ea typeface="Tahoma"/>
                <a:cs typeface="Tahoma"/>
                <a:sym typeface="Tahoma"/>
              </a:rPr>
              <a:t>หลักสูตรภูมิสารสนเทศ</a:t>
            </a:r>
          </a:p>
          <a:p>
            <a:pPr marL="389381" lvl="0" indent="-389381" defTabSz="426466">
              <a:spcBef>
                <a:spcPts val="3000"/>
              </a:spcBef>
              <a:buSzPct val="90000"/>
              <a:buFont typeface="Wingdings" pitchFamily="2" charset="2"/>
              <a:buChar char="v"/>
              <a:defRPr sz="1800">
                <a:solidFill>
                  <a:srgbClr val="000000"/>
                </a:solidFill>
              </a:defRPr>
            </a:pPr>
            <a:r>
              <a:rPr lang="th-TH" sz="3600" dirty="0" smtClean="0">
                <a:solidFill>
                  <a:schemeClr val="bg2">
                    <a:lumMod val="10000"/>
                  </a:schemeClr>
                </a:solidFill>
                <a:latin typeface="Tahoma"/>
                <a:ea typeface="Tahoma"/>
                <a:cs typeface="Tahoma"/>
                <a:sym typeface="Tahoma"/>
              </a:rPr>
              <a:t>หลักสูตรวิทยาศาสตร์สุขภาพ</a:t>
            </a:r>
            <a:r>
              <a:rPr lang="en-US" sz="3600" dirty="0" smtClean="0">
                <a:solidFill>
                  <a:schemeClr val="bg2">
                    <a:lumMod val="10000"/>
                  </a:schemeClr>
                </a:solidFill>
                <a:latin typeface="Tahoma"/>
                <a:ea typeface="Tahoma"/>
                <a:cs typeface="Tahoma"/>
                <a:sym typeface="Tahoma"/>
              </a:rPr>
              <a:t> (</a:t>
            </a:r>
            <a:r>
              <a:rPr lang="th-TH" sz="3600" dirty="0" smtClean="0">
                <a:solidFill>
                  <a:schemeClr val="bg2">
                    <a:lumMod val="10000"/>
                  </a:schemeClr>
                </a:solidFill>
                <a:latin typeface="Tahoma"/>
                <a:ea typeface="Tahoma"/>
                <a:cs typeface="Tahoma"/>
                <a:sym typeface="Tahoma"/>
              </a:rPr>
              <a:t>สมุนไพรไทย</a:t>
            </a:r>
            <a:r>
              <a:rPr lang="en-US" sz="3600" dirty="0" smtClean="0">
                <a:solidFill>
                  <a:schemeClr val="bg2">
                    <a:lumMod val="10000"/>
                  </a:schemeClr>
                </a:solidFill>
                <a:latin typeface="Tahoma"/>
                <a:ea typeface="Tahoma"/>
                <a:cs typeface="Tahoma"/>
                <a:sym typeface="Tahoma"/>
              </a:rPr>
              <a:t>)</a:t>
            </a:r>
            <a:endParaRPr lang="th-TH" sz="3600" dirty="0">
              <a:solidFill>
                <a:schemeClr val="bg2">
                  <a:lumMod val="10000"/>
                </a:schemeClr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939087" y="927463"/>
            <a:ext cx="1109310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4800" b="1" dirty="0" smtClean="0">
                <a:solidFill>
                  <a:srgbClr val="BEA56D"/>
                </a:solidFill>
                <a:effectLst>
                  <a:outerShdw blurRad="38100" dist="25400" dir="15900000" rotWithShape="0">
                    <a:srgbClr val="000000">
                      <a:alpha val="90000"/>
                    </a:srgbClr>
                  </a:outerShdw>
                </a:effectLst>
                <a:latin typeface="Microsoft Sans Serif"/>
                <a:cs typeface="Microsoft Sans Serif"/>
              </a:rPr>
              <a:t>หลักสูตรที่ควรเปิดเพิ่มโดยใช้ศักยภาพที่มีอยู่แล้ว</a:t>
            </a:r>
            <a:endParaRPr lang="th-TH" sz="4400" dirty="0"/>
          </a:p>
        </p:txBody>
      </p:sp>
    </p:spTree>
    <p:extLst>
      <p:ext uri="{BB962C8B-B14F-4D97-AF65-F5344CB8AC3E}">
        <p14:creationId xmlns:p14="http://schemas.microsoft.com/office/powerpoint/2010/main" val="21514456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762000" y="492966"/>
            <a:ext cx="11480800" cy="1524000"/>
          </a:xfrm>
          <a:prstGeom prst="rect">
            <a:avLst/>
          </a:prstGeom>
          <a:blipFill rotWithShape="1">
            <a:blip r:embed="rId2" cstate="print"/>
            <a:srcRect/>
            <a:tile tx="0" ty="0" sx="100000" sy="100000" flip="none" algn="tl"/>
          </a:blipFill>
          <a:ln w="12700" cap="flat">
            <a:noFill/>
            <a:miter lim="400000"/>
          </a:ln>
          <a:effectLst>
            <a:outerShdw blurRad="50800" dist="12700" rotWithShape="0">
              <a:srgbClr val="000000">
                <a:alpha val="60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th-TH" sz="3200" b="0" i="0" u="none" strike="noStrike" cap="none" spc="0" normalizeH="0" baseline="0">
              <a:ln>
                <a:noFill/>
              </a:ln>
              <a:solidFill>
                <a:srgbClr val="F2EBDB"/>
              </a:solidFill>
              <a:effectLst/>
              <a:uFillTx/>
              <a:latin typeface="+mn-lt"/>
              <a:ea typeface="+mn-ea"/>
              <a:cs typeface="+mn-cs"/>
              <a:sym typeface="Baskerville"/>
            </a:endParaRPr>
          </a:p>
        </p:txBody>
      </p:sp>
      <p:sp>
        <p:nvSpPr>
          <p:cNvPr id="56" name="Shape 56"/>
          <p:cNvSpPr>
            <a:spLocks noGrp="1"/>
          </p:cNvSpPr>
          <p:nvPr>
            <p:ph type="body" idx="4294967295"/>
          </p:nvPr>
        </p:nvSpPr>
        <p:spPr>
          <a:xfrm>
            <a:off x="762000" y="2768600"/>
            <a:ext cx="11480800" cy="57150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89381" lvl="0" indent="-389381" defTabSz="426466">
              <a:spcBef>
                <a:spcPts val="3000"/>
              </a:spcBef>
              <a:buSzPct val="90000"/>
              <a:buFont typeface="Wingdings" pitchFamily="2" charset="2"/>
              <a:buChar char="v"/>
              <a:defRPr sz="1800">
                <a:solidFill>
                  <a:srgbClr val="000000"/>
                </a:solidFill>
              </a:defRPr>
            </a:pPr>
            <a:r>
              <a:rPr lang="th-TH" sz="3600" dirty="0" smtClean="0">
                <a:solidFill>
                  <a:schemeClr val="bg2">
                    <a:lumMod val="10000"/>
                  </a:schemeClr>
                </a:solidFill>
                <a:latin typeface="Tahoma"/>
                <a:ea typeface="Tahoma"/>
                <a:cs typeface="Tahoma"/>
                <a:sym typeface="Tahoma"/>
              </a:rPr>
              <a:t>หลักสูตรภูมิสถาปัตย์และการเกษตรเชิงนิเวศน์</a:t>
            </a:r>
          </a:p>
          <a:p>
            <a:pPr marL="389381" lvl="0" indent="-389381" defTabSz="426466">
              <a:spcBef>
                <a:spcPts val="3000"/>
              </a:spcBef>
              <a:buSzPct val="90000"/>
              <a:buFont typeface="Wingdings" pitchFamily="2" charset="2"/>
              <a:buChar char="v"/>
              <a:defRPr sz="1800">
                <a:solidFill>
                  <a:srgbClr val="000000"/>
                </a:solidFill>
              </a:defRPr>
            </a:pPr>
            <a:r>
              <a:rPr lang="th-TH" sz="3600" dirty="0" smtClean="0">
                <a:solidFill>
                  <a:schemeClr val="bg2">
                    <a:lumMod val="10000"/>
                  </a:schemeClr>
                </a:solidFill>
                <a:latin typeface="Tahoma"/>
                <a:ea typeface="Tahoma"/>
                <a:cs typeface="Tahoma"/>
                <a:sym typeface="Tahoma"/>
              </a:rPr>
              <a:t>หลักสูตรอาชีวอนามัย</a:t>
            </a:r>
          </a:p>
          <a:p>
            <a:pPr marL="389381" lvl="0" indent="-389381" defTabSz="426466">
              <a:spcBef>
                <a:spcPts val="3000"/>
              </a:spcBef>
              <a:buSzPct val="90000"/>
              <a:buFont typeface="Wingdings" pitchFamily="2" charset="2"/>
              <a:buChar char="v"/>
              <a:defRPr sz="1800">
                <a:solidFill>
                  <a:srgbClr val="000000"/>
                </a:solidFill>
              </a:defRPr>
            </a:pPr>
            <a:r>
              <a:rPr lang="th-TH" sz="3600" dirty="0" smtClean="0">
                <a:solidFill>
                  <a:schemeClr val="bg2">
                    <a:lumMod val="10000"/>
                  </a:schemeClr>
                </a:solidFill>
                <a:latin typeface="Tahoma"/>
                <a:ea typeface="Tahoma"/>
                <a:cs typeface="Tahoma"/>
                <a:sym typeface="Tahoma"/>
              </a:rPr>
              <a:t>หลักสูตรสุขาภิบาลสิ่งแวดล้อม</a:t>
            </a:r>
          </a:p>
          <a:p>
            <a:pPr marL="389381" lvl="0" indent="-389381" defTabSz="426466">
              <a:spcBef>
                <a:spcPts val="3000"/>
              </a:spcBef>
              <a:buSzPct val="90000"/>
              <a:buFont typeface="Wingdings" pitchFamily="2" charset="2"/>
              <a:buChar char="v"/>
              <a:defRPr sz="1800">
                <a:solidFill>
                  <a:srgbClr val="000000"/>
                </a:solidFill>
              </a:defRPr>
            </a:pPr>
            <a:r>
              <a:rPr lang="th-TH" sz="3600" dirty="0" smtClean="0">
                <a:solidFill>
                  <a:schemeClr val="bg2">
                    <a:lumMod val="10000"/>
                  </a:schemeClr>
                </a:solidFill>
                <a:latin typeface="Tahoma"/>
                <a:ea typeface="Tahoma"/>
                <a:cs typeface="Tahoma"/>
                <a:sym typeface="Tahoma"/>
              </a:rPr>
              <a:t>หลักสูตรโลจิสต์ติกส์</a:t>
            </a:r>
          </a:p>
          <a:p>
            <a:pPr marL="389381" lvl="0" indent="-389381" defTabSz="426466">
              <a:spcBef>
                <a:spcPts val="3000"/>
              </a:spcBef>
              <a:buSzPct val="90000"/>
              <a:buFont typeface="Wingdings" pitchFamily="2" charset="2"/>
              <a:buChar char="v"/>
              <a:defRPr sz="1800">
                <a:solidFill>
                  <a:srgbClr val="000000"/>
                </a:solidFill>
              </a:defRPr>
            </a:pPr>
            <a:r>
              <a:rPr lang="th-TH" sz="3600" dirty="0" smtClean="0">
                <a:solidFill>
                  <a:schemeClr val="bg2">
                    <a:lumMod val="10000"/>
                  </a:schemeClr>
                </a:solidFill>
                <a:latin typeface="Tahoma"/>
                <a:ea typeface="Tahoma"/>
                <a:cs typeface="Tahoma"/>
                <a:sym typeface="Tahoma"/>
              </a:rPr>
              <a:t>หลักสูตรวิทยาศาสตร์การกีฬา</a:t>
            </a:r>
            <a:endParaRPr lang="th-TH" sz="3600" dirty="0">
              <a:solidFill>
                <a:schemeClr val="bg2">
                  <a:lumMod val="10000"/>
                </a:schemeClr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052223" y="796836"/>
            <a:ext cx="10754867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5400" b="1" dirty="0" smtClean="0">
                <a:solidFill>
                  <a:srgbClr val="BEA56D"/>
                </a:solidFill>
                <a:effectLst>
                  <a:outerShdw blurRad="38100" dist="25400" dir="15900000" rotWithShape="0">
                    <a:srgbClr val="000000">
                      <a:alpha val="90000"/>
                    </a:srgbClr>
                  </a:outerShdw>
                </a:effectLst>
                <a:latin typeface="Microsoft Sans Serif"/>
                <a:cs typeface="Microsoft Sans Serif"/>
              </a:rPr>
              <a:t>หลักสูตรที่ควรเปิดเพิ่มโดยรับอาจารย์ใหม่</a:t>
            </a:r>
            <a:endParaRPr lang="th-TH" sz="4800" dirty="0"/>
          </a:p>
        </p:txBody>
      </p:sp>
    </p:spTree>
    <p:extLst>
      <p:ext uri="{BB962C8B-B14F-4D97-AF65-F5344CB8AC3E}">
        <p14:creationId xmlns:p14="http://schemas.microsoft.com/office/powerpoint/2010/main" val="14782357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762000" y="492966"/>
            <a:ext cx="11480800" cy="1524000"/>
          </a:xfrm>
          <a:prstGeom prst="rect">
            <a:avLst/>
          </a:prstGeom>
          <a:blipFill rotWithShape="1">
            <a:blip r:embed="rId2" cstate="print"/>
            <a:srcRect/>
            <a:tile tx="0" ty="0" sx="100000" sy="100000" flip="none" algn="tl"/>
          </a:blipFill>
          <a:ln w="12700" cap="flat">
            <a:noFill/>
            <a:miter lim="400000"/>
          </a:ln>
          <a:effectLst>
            <a:outerShdw blurRad="50800" dist="12700" rotWithShape="0">
              <a:srgbClr val="000000">
                <a:alpha val="60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th-TH" sz="3200" b="0" i="0" u="none" strike="noStrike" cap="none" spc="0" normalizeH="0" baseline="0">
              <a:ln>
                <a:noFill/>
              </a:ln>
              <a:solidFill>
                <a:srgbClr val="F2EBDB"/>
              </a:solidFill>
              <a:effectLst/>
              <a:uFillTx/>
              <a:latin typeface="+mn-lt"/>
              <a:ea typeface="+mn-ea"/>
              <a:cs typeface="+mn-cs"/>
              <a:sym typeface="Baskerville"/>
            </a:endParaRPr>
          </a:p>
        </p:txBody>
      </p:sp>
      <p:sp>
        <p:nvSpPr>
          <p:cNvPr id="56" name="Shape 56"/>
          <p:cNvSpPr>
            <a:spLocks noGrp="1"/>
          </p:cNvSpPr>
          <p:nvPr>
            <p:ph type="body" idx="4294967295"/>
          </p:nvPr>
        </p:nvSpPr>
        <p:spPr>
          <a:xfrm>
            <a:off x="762000" y="2768600"/>
            <a:ext cx="11480800" cy="57150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89381" lvl="0" indent="-389381" defTabSz="426466">
              <a:spcBef>
                <a:spcPts val="3000"/>
              </a:spcBef>
              <a:buSzPct val="90000"/>
              <a:buFont typeface="Wingdings" pitchFamily="2" charset="2"/>
              <a:buChar char="v"/>
              <a:defRPr sz="1800">
                <a:solidFill>
                  <a:srgbClr val="000000"/>
                </a:solidFill>
              </a:defRPr>
            </a:pPr>
            <a:r>
              <a:rPr lang="th-TH" sz="4400" dirty="0" smtClean="0">
                <a:solidFill>
                  <a:schemeClr val="bg2">
                    <a:lumMod val="10000"/>
                  </a:schemeClr>
                </a:solidFill>
                <a:latin typeface="Tahoma"/>
                <a:ea typeface="Tahoma"/>
                <a:cs typeface="Tahoma"/>
                <a:sym typeface="Tahoma"/>
              </a:rPr>
              <a:t> หลักสูตร </a:t>
            </a:r>
            <a:r>
              <a:rPr lang="en-US" sz="4400" dirty="0" smtClean="0">
                <a:solidFill>
                  <a:schemeClr val="bg2">
                    <a:lumMod val="10000"/>
                  </a:schemeClr>
                </a:solidFill>
                <a:latin typeface="Tahoma"/>
                <a:ea typeface="Tahoma"/>
                <a:cs typeface="Tahoma"/>
                <a:sym typeface="Tahoma"/>
              </a:rPr>
              <a:t>EP </a:t>
            </a:r>
            <a:r>
              <a:rPr lang="th-TH" sz="4400" dirty="0" smtClean="0">
                <a:solidFill>
                  <a:schemeClr val="bg2">
                    <a:lumMod val="10000"/>
                  </a:schemeClr>
                </a:solidFill>
                <a:latin typeface="Tahoma"/>
                <a:ea typeface="Tahoma"/>
                <a:cs typeface="Tahoma"/>
                <a:sym typeface="Tahoma"/>
              </a:rPr>
              <a:t>และหลักสูตรนานาชาติ</a:t>
            </a:r>
          </a:p>
          <a:p>
            <a:pPr marL="389381" lvl="0" indent="-389381" defTabSz="426466">
              <a:spcBef>
                <a:spcPts val="3000"/>
              </a:spcBef>
              <a:buSzPct val="90000"/>
              <a:buFont typeface="Wingdings" pitchFamily="2" charset="2"/>
              <a:buChar char="v"/>
              <a:defRPr sz="1800">
                <a:solidFill>
                  <a:srgbClr val="000000"/>
                </a:solidFill>
              </a:defRPr>
            </a:pPr>
            <a:r>
              <a:rPr lang="th-TH" sz="4400" dirty="0">
                <a:solidFill>
                  <a:schemeClr val="bg2">
                    <a:lumMod val="10000"/>
                  </a:schemeClr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th-TH" sz="4400" dirty="0" smtClean="0">
                <a:solidFill>
                  <a:schemeClr val="bg2">
                    <a:lumMod val="10000"/>
                  </a:schemeClr>
                </a:solidFill>
                <a:latin typeface="Tahoma"/>
                <a:ea typeface="Tahoma"/>
                <a:cs typeface="Tahoma"/>
                <a:sym typeface="Tahoma"/>
              </a:rPr>
              <a:t>หลักสูตรต่อเนื่องสะสมหน่วยกิต</a:t>
            </a:r>
          </a:p>
          <a:p>
            <a:pPr marL="389381" lvl="0" indent="-389381" defTabSz="426466">
              <a:spcBef>
                <a:spcPts val="3000"/>
              </a:spcBef>
              <a:buSzPct val="90000"/>
              <a:buFont typeface="Wingdings" pitchFamily="2" charset="2"/>
              <a:buChar char="v"/>
              <a:defRPr sz="1800">
                <a:solidFill>
                  <a:srgbClr val="000000"/>
                </a:solidFill>
              </a:defRPr>
            </a:pPr>
            <a:r>
              <a:rPr lang="th-TH" sz="4400" dirty="0" smtClean="0">
                <a:solidFill>
                  <a:schemeClr val="bg2">
                    <a:lumMod val="10000"/>
                  </a:schemeClr>
                </a:solidFill>
                <a:latin typeface="Tahoma"/>
                <a:ea typeface="Tahoma"/>
                <a:cs typeface="Tahoma"/>
                <a:sym typeface="Tahoma"/>
              </a:rPr>
              <a:t> หลักสูตรเปิดภาคพิเศษ ศุกร์</a:t>
            </a:r>
            <a:r>
              <a:rPr lang="en-US" sz="4400" dirty="0" smtClean="0">
                <a:solidFill>
                  <a:schemeClr val="bg2">
                    <a:lumMod val="10000"/>
                  </a:schemeClr>
                </a:solidFill>
                <a:latin typeface="Tahoma"/>
                <a:ea typeface="Tahoma"/>
                <a:cs typeface="Tahoma"/>
                <a:sym typeface="Tahoma"/>
              </a:rPr>
              <a:t>-</a:t>
            </a:r>
            <a:r>
              <a:rPr lang="th-TH" sz="4400" dirty="0" smtClean="0">
                <a:solidFill>
                  <a:schemeClr val="bg2">
                    <a:lumMod val="10000"/>
                  </a:schemeClr>
                </a:solidFill>
                <a:latin typeface="Tahoma"/>
                <a:ea typeface="Tahoma"/>
                <a:cs typeface="Tahoma"/>
                <a:sym typeface="Tahoma"/>
              </a:rPr>
              <a:t>เสาร์</a:t>
            </a:r>
            <a:r>
              <a:rPr lang="en-US" sz="4400" dirty="0" smtClean="0">
                <a:solidFill>
                  <a:schemeClr val="bg2">
                    <a:lumMod val="10000"/>
                  </a:schemeClr>
                </a:solidFill>
                <a:latin typeface="Tahoma"/>
                <a:ea typeface="Tahoma"/>
                <a:cs typeface="Tahoma"/>
                <a:sym typeface="Tahoma"/>
              </a:rPr>
              <a:t>-</a:t>
            </a:r>
            <a:r>
              <a:rPr lang="th-TH" sz="4400" dirty="0" smtClean="0">
                <a:solidFill>
                  <a:schemeClr val="bg2">
                    <a:lumMod val="10000"/>
                  </a:schemeClr>
                </a:solidFill>
                <a:latin typeface="Tahoma"/>
                <a:ea typeface="Tahoma"/>
                <a:cs typeface="Tahoma"/>
                <a:sym typeface="Tahoma"/>
              </a:rPr>
              <a:t>อาทิตย์</a:t>
            </a:r>
          </a:p>
          <a:p>
            <a:pPr marL="389381" lvl="0" indent="-389381" defTabSz="426466">
              <a:spcBef>
                <a:spcPts val="3000"/>
              </a:spcBef>
              <a:buSzPct val="90000"/>
              <a:buFont typeface="Wingdings" pitchFamily="2" charset="2"/>
              <a:buChar char="v"/>
              <a:defRPr sz="1800">
                <a:solidFill>
                  <a:srgbClr val="000000"/>
                </a:solidFill>
              </a:defRPr>
            </a:pPr>
            <a:r>
              <a:rPr lang="th-TH" sz="4400" dirty="0" smtClean="0">
                <a:solidFill>
                  <a:schemeClr val="bg2">
                    <a:lumMod val="10000"/>
                  </a:schemeClr>
                </a:solidFill>
                <a:latin typeface="Tahoma"/>
                <a:ea typeface="Tahoma"/>
                <a:cs typeface="Tahoma"/>
                <a:sym typeface="Tahoma"/>
              </a:rPr>
              <a:t> หลักสูตรนักศึกษาขาสั้น</a:t>
            </a:r>
          </a:p>
          <a:p>
            <a:pPr marL="389381" lvl="0" indent="-389381" defTabSz="426466">
              <a:spcBef>
                <a:spcPts val="3000"/>
              </a:spcBef>
              <a:buSzPct val="90000"/>
              <a:buNone/>
              <a:defRPr sz="1800">
                <a:solidFill>
                  <a:srgbClr val="000000"/>
                </a:solidFill>
              </a:defRPr>
            </a:pPr>
            <a:endParaRPr lang="th-TH" sz="3600" dirty="0">
              <a:solidFill>
                <a:schemeClr val="bg2">
                  <a:lumMod val="10000"/>
                </a:schemeClr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935545" y="759514"/>
            <a:ext cx="6689652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5400" b="1" dirty="0" smtClean="0">
                <a:solidFill>
                  <a:srgbClr val="BEA56D"/>
                </a:solidFill>
                <a:effectLst>
                  <a:outerShdw blurRad="38100" dist="25400" dir="15900000" rotWithShape="0">
                    <a:srgbClr val="000000">
                      <a:alpha val="90000"/>
                    </a:srgbClr>
                  </a:outerShdw>
                </a:effectLst>
                <a:latin typeface="Microsoft Sans Serif"/>
                <a:cs typeface="Microsoft Sans Serif"/>
              </a:rPr>
              <a:t>หลักสูตรที่มีลักษณะพิเศษ</a:t>
            </a:r>
            <a:endParaRPr lang="th-TH" sz="4800" dirty="0"/>
          </a:p>
        </p:txBody>
      </p:sp>
    </p:spTree>
    <p:extLst>
      <p:ext uri="{BB962C8B-B14F-4D97-AF65-F5344CB8AC3E}">
        <p14:creationId xmlns:p14="http://schemas.microsoft.com/office/powerpoint/2010/main" val="30037165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CustomShape 1"/>
          <p:cNvSpPr/>
          <p:nvPr/>
        </p:nvSpPr>
        <p:spPr>
          <a:xfrm>
            <a:off x="762120" y="492840"/>
            <a:ext cx="11480400" cy="1523520"/>
          </a:xfrm>
          <a:prstGeom prst="rect">
            <a:avLst/>
          </a:prstGeom>
          <a:blipFill>
            <a:blip r:embed="rId3" cstate="print"/>
            <a:tile/>
          </a:blipFill>
          <a:ln w="12600">
            <a:noFill/>
          </a:ln>
          <a:effectLst>
            <a:outerShdw blurRad="50800" dist="12700" rotWithShape="0">
              <a:srgbClr val="000000">
                <a:alpha val="60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88" name="CustomShape 2"/>
          <p:cNvSpPr/>
          <p:nvPr/>
        </p:nvSpPr>
        <p:spPr>
          <a:xfrm>
            <a:off x="483480" y="2407320"/>
            <a:ext cx="12017520" cy="7077992"/>
          </a:xfrm>
          <a:prstGeom prst="rect">
            <a:avLst/>
          </a:prstGeom>
          <a:noFill/>
          <a:ln w="76320">
            <a:solidFill>
              <a:schemeClr val="accent3">
                <a:lumMod val="50000"/>
              </a:schemeClr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thaiDist">
              <a:lnSpc>
                <a:spcPct val="100000"/>
              </a:lnSpc>
            </a:pPr>
            <a:r>
              <a:rPr lang="en-US" sz="4000" b="1" strike="noStrike" dirty="0">
                <a:latin typeface="TH SarabunPSK" pitchFamily="34" charset="-34"/>
                <a:ea typeface="Baskerville"/>
                <a:cs typeface="TH SarabunPSK" pitchFamily="34" charset="-34"/>
              </a:rPr>
              <a:t> </a:t>
            </a:r>
            <a:r>
              <a:rPr lang="en-US" sz="4000" b="1" strike="noStrike" dirty="0" smtClean="0">
                <a:latin typeface="TH SarabunPSK" pitchFamily="34" charset="-34"/>
                <a:ea typeface="Baskerville"/>
                <a:cs typeface="TH SarabunPSK" pitchFamily="34" charset="-34"/>
              </a:rPr>
              <a:t>	</a:t>
            </a:r>
            <a:r>
              <a:rPr lang="en-US" sz="4000" b="1" dirty="0" smtClean="0">
                <a:latin typeface="TH SarabunPSK" pitchFamily="34" charset="-34"/>
                <a:ea typeface="Baskerville"/>
                <a:cs typeface="TH SarabunPSK" pitchFamily="34" charset="-34"/>
              </a:rPr>
              <a:t>5. </a:t>
            </a:r>
            <a:r>
              <a:rPr lang="en-US" sz="4000" b="1" strike="noStrike" dirty="0" err="1" smtClean="0">
                <a:latin typeface="TH SarabunPSK" pitchFamily="34" charset="-34"/>
                <a:ea typeface="Baskerville"/>
                <a:cs typeface="TH SarabunPSK" pitchFamily="34" charset="-34"/>
              </a:rPr>
              <a:t>เสริมสร้าง</a:t>
            </a:r>
            <a:r>
              <a:rPr lang="en-US" sz="4000" b="1" strike="noStrike" dirty="0" err="1">
                <a:latin typeface="TH SarabunPSK" pitchFamily="34" charset="-34"/>
                <a:ea typeface="Baskerville"/>
                <a:cs typeface="TH SarabunPSK" pitchFamily="34" charset="-34"/>
              </a:rPr>
              <a:t>ความเข้มแข็งของวิชาชีพ</a:t>
            </a:r>
            <a:r>
              <a:rPr lang="en-US" sz="4000" b="1" strike="noStrike" dirty="0" err="1" smtClean="0">
                <a:latin typeface="TH SarabunPSK" pitchFamily="34" charset="-34"/>
                <a:ea typeface="Baskerville"/>
                <a:cs typeface="TH SarabunPSK" pitchFamily="34" charset="-34"/>
              </a:rPr>
              <a:t>ครู</a:t>
            </a:r>
            <a:r>
              <a:rPr lang="en-US" sz="4000" b="1" strike="noStrike" dirty="0" smtClean="0">
                <a:latin typeface="TH SarabunPSK" pitchFamily="34" charset="-34"/>
                <a:ea typeface="Baskerville"/>
                <a:cs typeface="TH SarabunPSK" pitchFamily="34" charset="-34"/>
              </a:rPr>
              <a:t> ผลิต</a:t>
            </a:r>
            <a:r>
              <a:rPr lang="en-US" sz="4000" b="1" strike="noStrike" dirty="0">
                <a:latin typeface="TH SarabunPSK" pitchFamily="34" charset="-34"/>
                <a:ea typeface="Baskerville"/>
                <a:cs typeface="TH SarabunPSK" pitchFamily="34" charset="-34"/>
              </a:rPr>
              <a:t>และพัฒนาครูและบุคลากร</a:t>
            </a:r>
            <a:r>
              <a:rPr lang="en-US" sz="4000" b="1" strike="noStrike" dirty="0" smtClean="0">
                <a:latin typeface="TH SarabunPSK" pitchFamily="34" charset="-34"/>
                <a:ea typeface="Baskerville"/>
                <a:cs typeface="TH SarabunPSK" pitchFamily="34" charset="-34"/>
              </a:rPr>
              <a:t>ทางการศึกษา</a:t>
            </a:r>
            <a:r>
              <a:rPr lang="en-US" sz="4000" b="1" strike="noStrike" dirty="0">
                <a:latin typeface="TH SarabunPSK" pitchFamily="34" charset="-34"/>
                <a:ea typeface="Baskerville"/>
                <a:cs typeface="TH SarabunPSK" pitchFamily="34" charset="-34"/>
              </a:rPr>
              <a:t>ให้มีคุณภาพและมาตรฐานที่เหมาะสมกับการเป็นวิชาชีพชั้นสูง</a:t>
            </a:r>
            <a:endParaRPr sz="3200" b="1" dirty="0">
              <a:latin typeface="TH SarabunPSK" pitchFamily="34" charset="-34"/>
              <a:cs typeface="TH SarabunPSK" pitchFamily="34" charset="-34"/>
            </a:endParaRPr>
          </a:p>
          <a:p>
            <a:pPr algn="thaiDist">
              <a:lnSpc>
                <a:spcPct val="100000"/>
              </a:lnSpc>
            </a:pPr>
            <a:r>
              <a:rPr lang="en-US" sz="4000" b="1" strike="noStrike" dirty="0">
                <a:latin typeface="TH SarabunPSK" pitchFamily="34" charset="-34"/>
                <a:ea typeface="Baskerville"/>
                <a:cs typeface="TH SarabunPSK" pitchFamily="34" charset="-34"/>
              </a:rPr>
              <a:t>	6. </a:t>
            </a:r>
            <a:r>
              <a:rPr lang="en-US" sz="4000" b="1" strike="noStrike" dirty="0" err="1">
                <a:latin typeface="TH SarabunPSK" pitchFamily="34" charset="-34"/>
                <a:ea typeface="Baskerville"/>
                <a:cs typeface="TH SarabunPSK" pitchFamily="34" charset="-34"/>
              </a:rPr>
              <a:t>ประสานความร่วมมือและช่วยเหลือเกื้อกูลกันระหว่าง</a:t>
            </a:r>
            <a:r>
              <a:rPr lang="en-US" sz="4000" b="1" strike="noStrike" dirty="0" err="1" smtClean="0">
                <a:latin typeface="TH SarabunPSK" pitchFamily="34" charset="-34"/>
                <a:ea typeface="Baskerville"/>
                <a:cs typeface="TH SarabunPSK" pitchFamily="34" charset="-34"/>
              </a:rPr>
              <a:t>มหาวิทยาลัย</a:t>
            </a:r>
            <a:r>
              <a:rPr lang="en-US" sz="4000" b="1" strike="noStrike" dirty="0" smtClean="0">
                <a:latin typeface="TH SarabunPSK" pitchFamily="34" charset="-34"/>
                <a:ea typeface="Baskerville"/>
                <a:cs typeface="TH SarabunPSK" pitchFamily="34" charset="-34"/>
              </a:rPr>
              <a:t> </a:t>
            </a:r>
            <a:r>
              <a:rPr lang="en-US" sz="4000" b="1" strike="noStrike" dirty="0" err="1" smtClean="0">
                <a:latin typeface="TH SarabunPSK" pitchFamily="34" charset="-34"/>
                <a:ea typeface="Baskerville"/>
                <a:cs typeface="TH SarabunPSK" pitchFamily="34" charset="-34"/>
              </a:rPr>
              <a:t>ชุมชนองค์กรปกครอง</a:t>
            </a:r>
            <a:r>
              <a:rPr lang="en-US" sz="4000" b="1" strike="noStrike" dirty="0" err="1">
                <a:latin typeface="TH SarabunPSK" pitchFamily="34" charset="-34"/>
                <a:ea typeface="Baskerville"/>
                <a:cs typeface="TH SarabunPSK" pitchFamily="34" charset="-34"/>
              </a:rPr>
              <a:t>ส่วน</a:t>
            </a:r>
            <a:r>
              <a:rPr lang="en-US" sz="4000" b="1" strike="noStrike" dirty="0" err="1" smtClean="0">
                <a:latin typeface="TH SarabunPSK" pitchFamily="34" charset="-34"/>
                <a:ea typeface="Baskerville"/>
                <a:cs typeface="TH SarabunPSK" pitchFamily="34" charset="-34"/>
              </a:rPr>
              <a:t>ท้องถิ่น</a:t>
            </a:r>
            <a:r>
              <a:rPr lang="en-US" sz="4000" b="1" strike="noStrike" dirty="0" smtClean="0">
                <a:latin typeface="TH SarabunPSK" pitchFamily="34" charset="-34"/>
                <a:ea typeface="Baskerville"/>
                <a:cs typeface="TH SarabunPSK" pitchFamily="34" charset="-34"/>
              </a:rPr>
              <a:t> </a:t>
            </a:r>
            <a:r>
              <a:rPr lang="en-US" sz="4000" b="1" strike="noStrike" dirty="0" err="1" smtClean="0">
                <a:latin typeface="TH SarabunPSK" pitchFamily="34" charset="-34"/>
                <a:ea typeface="Baskerville"/>
                <a:cs typeface="TH SarabunPSK" pitchFamily="34" charset="-34"/>
              </a:rPr>
              <a:t>และ</a:t>
            </a:r>
            <a:r>
              <a:rPr lang="en-US" sz="4000" b="1" strike="noStrike" dirty="0" err="1">
                <a:latin typeface="TH SarabunPSK" pitchFamily="34" charset="-34"/>
                <a:ea typeface="Baskerville"/>
                <a:cs typeface="TH SarabunPSK" pitchFamily="34" charset="-34"/>
              </a:rPr>
              <a:t>องค์กร</a:t>
            </a:r>
            <a:r>
              <a:rPr lang="en-US" sz="4000" b="1" strike="noStrike" dirty="0" err="1" smtClean="0">
                <a:latin typeface="TH SarabunPSK" pitchFamily="34" charset="-34"/>
                <a:ea typeface="Baskerville"/>
                <a:cs typeface="TH SarabunPSK" pitchFamily="34" charset="-34"/>
              </a:rPr>
              <a:t>อื่น</a:t>
            </a:r>
            <a:r>
              <a:rPr lang="en-US" sz="4000" b="1" strike="noStrike" dirty="0" smtClean="0">
                <a:latin typeface="TH SarabunPSK" pitchFamily="34" charset="-34"/>
                <a:ea typeface="Baskerville"/>
                <a:cs typeface="TH SarabunPSK" pitchFamily="34" charset="-34"/>
              </a:rPr>
              <a:t> </a:t>
            </a:r>
            <a:r>
              <a:rPr lang="en-US" sz="4000" b="1" strike="noStrike" dirty="0" err="1" smtClean="0">
                <a:latin typeface="TH SarabunPSK" pitchFamily="34" charset="-34"/>
                <a:ea typeface="Baskerville"/>
                <a:cs typeface="TH SarabunPSK" pitchFamily="34" charset="-34"/>
              </a:rPr>
              <a:t>ทั้ง</a:t>
            </a:r>
            <a:r>
              <a:rPr lang="en-US" sz="4000" b="1" strike="noStrike" dirty="0" err="1">
                <a:latin typeface="TH SarabunPSK" pitchFamily="34" charset="-34"/>
                <a:ea typeface="Baskerville"/>
                <a:cs typeface="TH SarabunPSK" pitchFamily="34" charset="-34"/>
              </a:rPr>
              <a:t>ในและต่างประเทศเพื่อพัฒนาท้องถิ่น</a:t>
            </a:r>
            <a:endParaRPr sz="3200" b="1" dirty="0">
              <a:latin typeface="TH SarabunPSK" pitchFamily="34" charset="-34"/>
              <a:cs typeface="TH SarabunPSK" pitchFamily="34" charset="-34"/>
            </a:endParaRPr>
          </a:p>
          <a:p>
            <a:pPr algn="thaiDist">
              <a:lnSpc>
                <a:spcPct val="100000"/>
              </a:lnSpc>
            </a:pPr>
            <a:r>
              <a:rPr lang="en-US" sz="4000" b="1" strike="noStrike" dirty="0">
                <a:latin typeface="TH SarabunPSK" pitchFamily="34" charset="-34"/>
                <a:ea typeface="Baskerville"/>
                <a:cs typeface="TH SarabunPSK" pitchFamily="34" charset="-34"/>
              </a:rPr>
              <a:t>	7. ศึกษาและแสวงหาแนวทางพัฒนาเทคโนโลยีพื้นบ้านและเทคโนโลยีสมัยใหม่</a:t>
            </a:r>
            <a:r>
              <a:rPr lang="en-US" sz="4000" b="1" strike="noStrike" dirty="0" smtClean="0">
                <a:latin typeface="TH SarabunPSK" pitchFamily="34" charset="-34"/>
                <a:ea typeface="Baskerville"/>
                <a:cs typeface="TH SarabunPSK" pitchFamily="34" charset="-34"/>
              </a:rPr>
              <a:t>ให้เหมาะสม</a:t>
            </a:r>
            <a:r>
              <a:rPr lang="en-US" sz="4000" b="1" strike="noStrike" dirty="0">
                <a:latin typeface="TH SarabunPSK" pitchFamily="34" charset="-34"/>
                <a:ea typeface="Baskerville"/>
                <a:cs typeface="TH SarabunPSK" pitchFamily="34" charset="-34"/>
              </a:rPr>
              <a:t>กับการดำรงชีวิตและการประกอบอาชีพของคนในท้องถิ่น </a:t>
            </a:r>
            <a:r>
              <a:rPr lang="en-US" sz="4000" b="1" strike="noStrike" dirty="0" err="1">
                <a:latin typeface="TH SarabunPSK" pitchFamily="34" charset="-34"/>
                <a:ea typeface="Baskerville"/>
                <a:cs typeface="TH SarabunPSK" pitchFamily="34" charset="-34"/>
              </a:rPr>
              <a:t>รวมทั้งการ</a:t>
            </a:r>
            <a:r>
              <a:rPr lang="en-US" sz="4000" b="1" strike="noStrike" dirty="0">
                <a:latin typeface="TH SarabunPSK" pitchFamily="34" charset="-34"/>
                <a:ea typeface="Baskerville"/>
                <a:cs typeface="TH SarabunPSK" pitchFamily="34" charset="-34"/>
              </a:rPr>
              <a:t> </a:t>
            </a:r>
            <a:r>
              <a:rPr lang="en-US" sz="4000" b="1" strike="noStrike" dirty="0" err="1" smtClean="0">
                <a:latin typeface="TH SarabunPSK" pitchFamily="34" charset="-34"/>
                <a:ea typeface="Baskerville"/>
                <a:cs typeface="TH SarabunPSK" pitchFamily="34" charset="-34"/>
              </a:rPr>
              <a:t>แสวงหา</a:t>
            </a:r>
            <a:r>
              <a:rPr lang="en-US" sz="4000" b="1" strike="noStrike" dirty="0" err="1">
                <a:latin typeface="TH SarabunPSK" pitchFamily="34" charset="-34"/>
                <a:ea typeface="Baskerville"/>
                <a:cs typeface="TH SarabunPSK" pitchFamily="34" charset="-34"/>
              </a:rPr>
              <a:t>แนวทางเพื่อส่งเสริมให้เกิดการจัดการ</a:t>
            </a:r>
            <a:r>
              <a:rPr lang="en-US" sz="4000" b="1" strike="noStrike" dirty="0">
                <a:latin typeface="TH SarabunPSK" pitchFamily="34" charset="-34"/>
                <a:ea typeface="Baskerville"/>
                <a:cs typeface="TH SarabunPSK" pitchFamily="34" charset="-34"/>
              </a:rPr>
              <a:t> </a:t>
            </a:r>
            <a:r>
              <a:rPr lang="en-US" sz="4000" b="1" strike="noStrike" dirty="0" err="1">
                <a:latin typeface="TH SarabunPSK" pitchFamily="34" charset="-34"/>
                <a:ea typeface="Baskerville"/>
                <a:cs typeface="TH SarabunPSK" pitchFamily="34" charset="-34"/>
              </a:rPr>
              <a:t>การบำรุงการศึกษา</a:t>
            </a:r>
            <a:r>
              <a:rPr lang="en-US" sz="4000" b="1" strike="noStrike" dirty="0">
                <a:latin typeface="TH SarabunPSK" pitchFamily="34" charset="-34"/>
                <a:ea typeface="Baskerville"/>
                <a:cs typeface="TH SarabunPSK" pitchFamily="34" charset="-34"/>
              </a:rPr>
              <a:t> </a:t>
            </a:r>
            <a:r>
              <a:rPr lang="en-US" sz="4000" b="1" strike="noStrike" dirty="0" err="1">
                <a:latin typeface="TH SarabunPSK" pitchFamily="34" charset="-34"/>
                <a:ea typeface="Baskerville"/>
                <a:cs typeface="TH SarabunPSK" pitchFamily="34" charset="-34"/>
              </a:rPr>
              <a:t>และการ</a:t>
            </a:r>
            <a:r>
              <a:rPr lang="en-US" sz="4000" b="1" strike="noStrike" dirty="0" err="1" smtClean="0">
                <a:latin typeface="TH SarabunPSK" pitchFamily="34" charset="-34"/>
                <a:ea typeface="Baskerville"/>
                <a:cs typeface="TH SarabunPSK" pitchFamily="34" charset="-34"/>
              </a:rPr>
              <a:t>ใช้ประโยชน์</a:t>
            </a:r>
            <a:r>
              <a:rPr lang="en-US" sz="4000" b="1" strike="noStrike" dirty="0" err="1">
                <a:latin typeface="TH SarabunPSK" pitchFamily="34" charset="-34"/>
                <a:ea typeface="Baskerville"/>
                <a:cs typeface="TH SarabunPSK" pitchFamily="34" charset="-34"/>
              </a:rPr>
              <a:t>จากทรัพยากรธรรมชาติ</a:t>
            </a:r>
            <a:r>
              <a:rPr lang="en-US" sz="4000" b="1" strike="noStrike" dirty="0">
                <a:latin typeface="TH SarabunPSK" pitchFamily="34" charset="-34"/>
                <a:ea typeface="Baskerville"/>
                <a:cs typeface="TH SarabunPSK" pitchFamily="34" charset="-34"/>
              </a:rPr>
              <a:t> </a:t>
            </a:r>
            <a:r>
              <a:rPr lang="en-US" sz="4000" b="1" strike="noStrike" dirty="0" err="1">
                <a:latin typeface="TH SarabunPSK" pitchFamily="34" charset="-34"/>
                <a:ea typeface="Baskerville"/>
                <a:cs typeface="TH SarabunPSK" pitchFamily="34" charset="-34"/>
              </a:rPr>
              <a:t>และสิ่งแวดล้อมอย่างสมดุลและยั่งยืน</a:t>
            </a:r>
            <a:endParaRPr sz="3200" b="1" dirty="0">
              <a:latin typeface="TH SarabunPSK" pitchFamily="34" charset="-34"/>
              <a:cs typeface="TH SarabunPSK" pitchFamily="34" charset="-34"/>
            </a:endParaRPr>
          </a:p>
          <a:p>
            <a:pPr algn="thaiDist">
              <a:lnSpc>
                <a:spcPct val="100000"/>
              </a:lnSpc>
            </a:pPr>
            <a:r>
              <a:rPr lang="en-US" sz="4000" b="1" strike="noStrike" dirty="0">
                <a:latin typeface="TH SarabunPSK" pitchFamily="34" charset="-34"/>
                <a:ea typeface="Baskerville"/>
                <a:cs typeface="TH SarabunPSK" pitchFamily="34" charset="-34"/>
              </a:rPr>
              <a:t>	8. </a:t>
            </a:r>
            <a:r>
              <a:rPr lang="en-US" sz="4000" b="1" strike="noStrike" dirty="0" err="1">
                <a:latin typeface="TH SarabunPSK" pitchFamily="34" charset="-34"/>
                <a:ea typeface="Baskerville"/>
                <a:cs typeface="TH SarabunPSK" pitchFamily="34" charset="-34"/>
              </a:rPr>
              <a:t>ศึกษา</a:t>
            </a:r>
            <a:r>
              <a:rPr lang="en-US" sz="4000" b="1" strike="noStrike" dirty="0">
                <a:latin typeface="TH SarabunPSK" pitchFamily="34" charset="-34"/>
                <a:ea typeface="Baskerville"/>
                <a:cs typeface="TH SarabunPSK" pitchFamily="34" charset="-34"/>
              </a:rPr>
              <a:t>  </a:t>
            </a:r>
            <a:r>
              <a:rPr lang="en-US" sz="4000" b="1" strike="noStrike" dirty="0" err="1">
                <a:latin typeface="TH SarabunPSK" pitchFamily="34" charset="-34"/>
                <a:ea typeface="Baskerville"/>
                <a:cs typeface="TH SarabunPSK" pitchFamily="34" charset="-34"/>
              </a:rPr>
              <a:t>วิจัย</a:t>
            </a:r>
            <a:r>
              <a:rPr lang="en-US" sz="4000" b="1" strike="noStrike" dirty="0">
                <a:latin typeface="TH SarabunPSK" pitchFamily="34" charset="-34"/>
                <a:ea typeface="Baskerville"/>
                <a:cs typeface="TH SarabunPSK" pitchFamily="34" charset="-34"/>
              </a:rPr>
              <a:t> ส่งเสริมและสืบสานโครงการอันเนื่องมาจากพระราชดำริในการ</a:t>
            </a:r>
            <a:r>
              <a:rPr lang="en-US" sz="4000" b="1" strike="noStrike" dirty="0" smtClean="0">
                <a:latin typeface="TH SarabunPSK" pitchFamily="34" charset="-34"/>
                <a:ea typeface="Baskerville"/>
                <a:cs typeface="TH SarabunPSK" pitchFamily="34" charset="-34"/>
              </a:rPr>
              <a:t>ปฏิบัติภารกิจ</a:t>
            </a:r>
            <a:r>
              <a:rPr lang="en-US" sz="4000" b="1" strike="noStrike" dirty="0">
                <a:latin typeface="TH SarabunPSK" pitchFamily="34" charset="-34"/>
                <a:ea typeface="Baskerville"/>
                <a:cs typeface="TH SarabunPSK" pitchFamily="34" charset="-34"/>
              </a:rPr>
              <a:t>ของมหาวิทยาลัยเพื่อการพัฒนาท้องถิ่น</a:t>
            </a:r>
            <a:endParaRPr sz="32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89" name="CustomShape 3"/>
          <p:cNvSpPr/>
          <p:nvPr/>
        </p:nvSpPr>
        <p:spPr>
          <a:xfrm>
            <a:off x="4847760" y="835920"/>
            <a:ext cx="2890800" cy="760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en-US" sz="5400" b="1" strike="noStrike" dirty="0" err="1">
                <a:solidFill>
                  <a:srgbClr val="BEA56D"/>
                </a:solidFill>
                <a:latin typeface="TH SarabunPSK" pitchFamily="34" charset="-34"/>
                <a:ea typeface="Baskerville"/>
                <a:cs typeface="TH SarabunPSK" pitchFamily="34" charset="-34"/>
              </a:rPr>
              <a:t>พันธกิจ</a:t>
            </a:r>
            <a:r>
              <a:rPr lang="en-US" sz="5400" b="1" strike="noStrike" dirty="0">
                <a:solidFill>
                  <a:srgbClr val="BEA56D"/>
                </a:solidFill>
                <a:latin typeface="TH SarabunPSK" pitchFamily="34" charset="-34"/>
                <a:ea typeface="Baskerville"/>
                <a:cs typeface="TH SarabunPSK" pitchFamily="34" charset="-34"/>
              </a:rPr>
              <a:t> (</a:t>
            </a:r>
            <a:r>
              <a:rPr lang="en-US" sz="5400" b="1" strike="noStrike" dirty="0" err="1">
                <a:solidFill>
                  <a:srgbClr val="BEA56D"/>
                </a:solidFill>
                <a:latin typeface="TH SarabunPSK" pitchFamily="34" charset="-34"/>
                <a:ea typeface="Baskerville"/>
                <a:cs typeface="TH SarabunPSK" pitchFamily="34" charset="-34"/>
              </a:rPr>
              <a:t>ต่อ</a:t>
            </a:r>
            <a:r>
              <a:rPr lang="en-US" sz="5400" b="1" strike="noStrike" dirty="0">
                <a:solidFill>
                  <a:srgbClr val="BEA56D"/>
                </a:solidFill>
                <a:latin typeface="TH SarabunPSK" pitchFamily="34" charset="-34"/>
                <a:ea typeface="Baskerville"/>
                <a:cs typeface="TH SarabunPSK" pitchFamily="34" charset="-34"/>
              </a:rPr>
              <a:t>)</a:t>
            </a:r>
            <a:endParaRPr sz="3600" dirty="0">
              <a:latin typeface="TH SarabunPSK" pitchFamily="34" charset="-34"/>
              <a:cs typeface="TH SarabunPSK" pitchFamily="34" charset="-34"/>
            </a:endParaRPr>
          </a:p>
        </p:txBody>
      </p:sp>
    </p:spTree>
  </p:cSld>
  <p:clrMapOvr>
    <a:masterClrMapping/>
  </p:clrMapOvr>
  <p:transition spd="med">
    <p:randomBar dir="vert"/>
  </p:transition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TextShape 1"/>
          <p:cNvSpPr txBox="1"/>
          <p:nvPr/>
        </p:nvSpPr>
        <p:spPr>
          <a:xfrm>
            <a:off x="825480" y="1879560"/>
            <a:ext cx="11836080" cy="260316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>
              <a:lnSpc>
                <a:spcPct val="100000"/>
              </a:lnSpc>
            </a:pPr>
            <a:endParaRPr lang="th-TH" sz="8000" b="1" smtClean="0">
              <a:solidFill>
                <a:srgbClr val="BEA56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raditional Arabic" pitchFamily="18" charset="-78"/>
              <a:ea typeface="Baskerville"/>
            </a:endParaRPr>
          </a:p>
          <a:p>
            <a:pPr algn="ctr">
              <a:lnSpc>
                <a:spcPct val="100000"/>
              </a:lnSpc>
            </a:pPr>
            <a:r>
              <a:rPr lang="th-TH" sz="8000" b="1" smtClean="0">
                <a:solidFill>
                  <a:srgbClr val="BEA56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aditional Arabic" pitchFamily="18" charset="-78"/>
                <a:ea typeface="Baskerville"/>
              </a:rPr>
              <a:t>ขอบคุณครับ</a:t>
            </a:r>
            <a:r>
              <a:rPr lang="en-US" sz="8000" b="1" strike="noStrike" dirty="0" smtClean="0">
                <a:solidFill>
                  <a:srgbClr val="BEA56D"/>
                </a:solidFill>
                <a:latin typeface="Microsoft Sans Serif"/>
                <a:ea typeface="Baskerville"/>
              </a:rPr>
              <a:t> </a:t>
            </a:r>
            <a:endParaRPr dirty="0"/>
          </a:p>
        </p:txBody>
      </p:sp>
      <p:sp>
        <p:nvSpPr>
          <p:cNvPr id="125" name="TextShape 2"/>
          <p:cNvSpPr txBox="1"/>
          <p:nvPr/>
        </p:nvSpPr>
        <p:spPr>
          <a:xfrm>
            <a:off x="825480" y="5346720"/>
            <a:ext cx="11836080" cy="1854000"/>
          </a:xfrm>
          <a:prstGeom prst="rect">
            <a:avLst/>
          </a:prstGeom>
          <a:blipFill>
            <a:blip r:embed="rId3" cstate="print"/>
          </a:blipFill>
          <a:ln>
            <a:noFill/>
          </a:ln>
        </p:spPr>
        <p:txBody>
          <a:bodyPr lIns="0" tIns="0" rIns="0" bIns="0"/>
          <a:lstStyle/>
          <a:p>
            <a:pPr algn="ctr">
              <a:lnSpc>
                <a:spcPct val="100000"/>
              </a:lnSpc>
            </a:pPr>
            <a:endParaRPr dirty="0"/>
          </a:p>
        </p:txBody>
      </p:sp>
    </p:spTree>
  </p:cSld>
  <p:clrMapOvr>
    <a:masterClrMapping/>
  </p:clrMapOvr>
  <p:transition spd="med">
    <p:randomBar dir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1"/>
          <p:cNvSpPr>
            <a:spLocks noChangeArrowheads="1"/>
          </p:cNvSpPr>
          <p:nvPr/>
        </p:nvSpPr>
        <p:spPr bwMode="auto">
          <a:xfrm>
            <a:off x="1" y="809906"/>
            <a:ext cx="7783922" cy="1100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30046" tIns="65023" rIns="130046" bIns="65023" anchor="ctr">
            <a:spAutoFit/>
          </a:bodyPr>
          <a:lstStyle/>
          <a:p>
            <a:r>
              <a:rPr lang="th-TH" altLang="zh-CN" sz="6300" b="1" i="1" dirty="0" smtClean="0">
                <a:latin typeface="TH SarabunPSK" pitchFamily="34" charset="-34"/>
                <a:cs typeface="TH SarabunPSK" pitchFamily="34" charset="-34"/>
              </a:rPr>
              <a:t>  ข้อมูล</a:t>
            </a:r>
            <a:r>
              <a:rPr lang="th-TH" altLang="zh-CN" sz="6300" b="1" i="1" dirty="0">
                <a:latin typeface="TH SarabunPSK" pitchFamily="34" charset="-34"/>
                <a:cs typeface="TH SarabunPSK" pitchFamily="34" charset="-34"/>
              </a:rPr>
              <a:t>พื้นฐานและสภาพแวดล้อม</a:t>
            </a:r>
            <a:endParaRPr lang="th-TH" altLang="zh-CN" sz="6300" i="1" dirty="0">
              <a:latin typeface="Calibri" pitchFamily="34" charset="0"/>
            </a:endParaRPr>
          </a:p>
        </p:txBody>
      </p:sp>
      <p:sp>
        <p:nvSpPr>
          <p:cNvPr id="10243" name="Rectangle 2"/>
          <p:cNvSpPr>
            <a:spLocks noChangeArrowheads="1"/>
          </p:cNvSpPr>
          <p:nvPr/>
        </p:nvSpPr>
        <p:spPr bwMode="auto">
          <a:xfrm>
            <a:off x="381720" y="781630"/>
            <a:ext cx="12318282" cy="100417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30046" tIns="65023" rIns="130046" bIns="65023" anchor="ctr">
            <a:spAutoFit/>
          </a:bodyPr>
          <a:lstStyle/>
          <a:p>
            <a:pPr indent="650230" algn="thaiDist"/>
            <a:endParaRPr lang="en-US" altLang="zh-CN" sz="4600" b="1" dirty="0" smtClean="0">
              <a:latin typeface="TH SarabunPSK" pitchFamily="34" charset="-34"/>
              <a:cs typeface="TH SarabunPSK" pitchFamily="34" charset="-34"/>
            </a:endParaRPr>
          </a:p>
          <a:p>
            <a:pPr indent="650230" algn="thaiDist"/>
            <a:endParaRPr lang="en-US" altLang="zh-CN" sz="4600" b="1" dirty="0" smtClean="0">
              <a:latin typeface="TH SarabunPSK" pitchFamily="34" charset="-34"/>
              <a:cs typeface="TH SarabunPSK" pitchFamily="34" charset="-34"/>
            </a:endParaRPr>
          </a:p>
          <a:p>
            <a:pPr indent="650230" algn="thaiDist"/>
            <a:r>
              <a:rPr lang="en-US" altLang="zh-CN" sz="4600" b="1" dirty="0" smtClean="0">
                <a:latin typeface="TH SarabunPSK" pitchFamily="34" charset="-34"/>
                <a:cs typeface="TH SarabunPSK" pitchFamily="34" charset="-34"/>
              </a:rPr>
              <a:t>1.</a:t>
            </a:r>
            <a:r>
              <a:rPr lang="th-TH" altLang="zh-CN" sz="4600" b="1" dirty="0" smtClean="0">
                <a:latin typeface="TH SarabunPSK" pitchFamily="34" charset="-34"/>
                <a:cs typeface="TH SarabunPSK" pitchFamily="34" charset="-34"/>
              </a:rPr>
              <a:t> มหาวิทยาลัยราช</a:t>
            </a:r>
            <a:r>
              <a:rPr lang="th-TH" altLang="zh-CN" sz="4600" b="1" dirty="0" err="1" smtClean="0">
                <a:latin typeface="TH SarabunPSK" pitchFamily="34" charset="-34"/>
                <a:cs typeface="TH SarabunPSK" pitchFamily="34" charset="-34"/>
              </a:rPr>
              <a:t>ภัฏ</a:t>
            </a:r>
            <a:r>
              <a:rPr lang="th-TH" altLang="zh-CN" sz="4600" b="1" dirty="0" smtClean="0">
                <a:latin typeface="TH SarabunPSK" pitchFamily="34" charset="-34"/>
                <a:cs typeface="TH SarabunPSK" pitchFamily="34" charset="-34"/>
              </a:rPr>
              <a:t>ลำปางเป็น</a:t>
            </a:r>
            <a:r>
              <a:rPr lang="th-TH" altLang="zh-CN" sz="4600" b="1" dirty="0" err="1" smtClean="0">
                <a:latin typeface="TH SarabunPSK" pitchFamily="34" charset="-34"/>
                <a:cs typeface="TH SarabunPSK" pitchFamily="34" charset="-34"/>
              </a:rPr>
              <a:t>สถาบันอดุม</a:t>
            </a:r>
            <a:r>
              <a:rPr lang="th-TH" altLang="zh-CN" sz="4600" b="1" dirty="0" smtClean="0">
                <a:latin typeface="TH SarabunPSK" pitchFamily="34" charset="-34"/>
                <a:cs typeface="TH SarabunPSK" pitchFamily="34" charset="-34"/>
              </a:rPr>
              <a:t>ศึกษาที่ใหญ่ที่สุดในจังหวัดลำปาง</a:t>
            </a:r>
            <a:endParaRPr lang="th-TH" altLang="zh-CN" sz="4600" b="1" i="1" dirty="0" smtClean="0">
              <a:latin typeface="Calibri" pitchFamily="34" charset="0"/>
              <a:cs typeface="TH SarabunPSK" pitchFamily="34" charset="-34"/>
            </a:endParaRPr>
          </a:p>
          <a:p>
            <a:pPr indent="650230" algn="thaiDist"/>
            <a:r>
              <a:rPr lang="en-US" altLang="zh-CN" sz="4600" b="1" dirty="0" smtClean="0">
                <a:latin typeface="TH SarabunPSK" pitchFamily="34" charset="-34"/>
                <a:cs typeface="TH SarabunPSK" pitchFamily="34" charset="-34"/>
              </a:rPr>
              <a:t>2.</a:t>
            </a:r>
            <a:r>
              <a:rPr lang="th-TH" altLang="zh-CN" sz="4600" b="1" dirty="0" smtClean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altLang="zh-CN" sz="4600" b="1" dirty="0">
                <a:latin typeface="TH SarabunPSK" pitchFamily="34" charset="-34"/>
                <a:cs typeface="TH SarabunPSK" pitchFamily="34" charset="-34"/>
              </a:rPr>
              <a:t>มหาวิทยาลัย</a:t>
            </a:r>
            <a:r>
              <a:rPr lang="th-TH" altLang="zh-CN" sz="4600" b="1" dirty="0">
                <a:latin typeface="Calibri" pitchFamily="34" charset="0"/>
                <a:cs typeface="TH SarabunPSK" pitchFamily="34" charset="-34"/>
              </a:rPr>
              <a:t>ราช</a:t>
            </a:r>
            <a:r>
              <a:rPr lang="th-TH" altLang="zh-CN" sz="4600" b="1" dirty="0" err="1">
                <a:latin typeface="Calibri" pitchFamily="34" charset="0"/>
                <a:cs typeface="TH SarabunPSK" pitchFamily="34" charset="-34"/>
              </a:rPr>
              <a:t>ภัฏ</a:t>
            </a:r>
            <a:r>
              <a:rPr lang="th-TH" altLang="zh-CN" sz="4600" b="1" dirty="0">
                <a:latin typeface="Calibri" pitchFamily="34" charset="0"/>
                <a:cs typeface="TH SarabunPSK" pitchFamily="34" charset="-34"/>
              </a:rPr>
              <a:t>ลำปาง ถือกำเนิดมากว่า ๔๐ ปี มีชื่อเสียงในผลิตบัณฑิตด้านการศึกษา</a:t>
            </a:r>
          </a:p>
          <a:p>
            <a:pPr indent="650230" algn="thaiDist"/>
            <a:r>
              <a:rPr lang="en-US" altLang="zh-CN" sz="4600" b="1" dirty="0" smtClean="0">
                <a:latin typeface="TH SarabunPSK" pitchFamily="34" charset="-34"/>
                <a:cs typeface="TH SarabunPSK" pitchFamily="34" charset="-34"/>
              </a:rPr>
              <a:t>3.</a:t>
            </a:r>
            <a:r>
              <a:rPr lang="th-TH" altLang="zh-CN" sz="4600" b="1" dirty="0" smtClean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altLang="zh-CN" sz="4600" b="1" dirty="0">
                <a:latin typeface="Calibri" pitchFamily="34" charset="0"/>
                <a:cs typeface="TH SarabunPSK" pitchFamily="34" charset="-34"/>
              </a:rPr>
              <a:t>มหาวิทยาลัยราช</a:t>
            </a:r>
            <a:r>
              <a:rPr lang="th-TH" altLang="zh-CN" sz="4600" b="1" dirty="0" err="1">
                <a:latin typeface="Calibri" pitchFamily="34" charset="0"/>
                <a:cs typeface="TH SarabunPSK" pitchFamily="34" charset="-34"/>
              </a:rPr>
              <a:t>ภัฏ</a:t>
            </a:r>
            <a:r>
              <a:rPr lang="th-TH" altLang="zh-CN" sz="4600" b="1" dirty="0">
                <a:latin typeface="Calibri" pitchFamily="34" charset="0"/>
                <a:cs typeface="TH SarabunPSK" pitchFamily="34" charset="-34"/>
              </a:rPr>
              <a:t>ลำปาง </a:t>
            </a:r>
            <a:r>
              <a:rPr lang="th-TH" altLang="zh-CN" sz="4600" b="1" dirty="0" smtClean="0">
                <a:latin typeface="Calibri" pitchFamily="34" charset="0"/>
                <a:cs typeface="TH SarabunPSK" pitchFamily="34" charset="-34"/>
              </a:rPr>
              <a:t>มีทรัพยากร</a:t>
            </a:r>
            <a:r>
              <a:rPr lang="th-TH" altLang="zh-CN" sz="4600" b="1" dirty="0">
                <a:latin typeface="Calibri" pitchFamily="34" charset="0"/>
                <a:cs typeface="TH SarabunPSK" pitchFamily="34" charset="-34"/>
              </a:rPr>
              <a:t>ทางกายภาพที่สามารถรองรับการขยายตัวในด้านต่างๆ</a:t>
            </a:r>
          </a:p>
          <a:p>
            <a:pPr indent="650230" algn="thaiDist"/>
            <a:r>
              <a:rPr lang="en-US" sz="4600" b="1" dirty="0" smtClean="0">
                <a:latin typeface="TH SarabunPSK" pitchFamily="34" charset="-34"/>
                <a:cs typeface="TH SarabunPSK" pitchFamily="34" charset="-34"/>
              </a:rPr>
              <a:t>4.</a:t>
            </a:r>
            <a:r>
              <a:rPr lang="th-TH" sz="4600" b="1" dirty="0" smtClean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4600" b="1" dirty="0">
                <a:latin typeface="TH SarabunPSK" pitchFamily="34" charset="-34"/>
                <a:cs typeface="TH SarabunPSK" pitchFamily="34" charset="-34"/>
              </a:rPr>
              <a:t>จังหวัดลำปาง เป็นศูนย์กลางของหน่วยงานราชการ และหน่วยงานภาคเอกชน อีกทั้งยังเป็นศูนย์กลางทางด้านการศึกษา ศิลปวัฒนธรรม มีอุตสาหกรรมขนาดใหญ่ และการท่องเที่ยว รวมถึงการคมนาคมขนส่งที่สะดวก</a:t>
            </a:r>
            <a:endParaRPr lang="th-TH" altLang="zh-CN" sz="4600" b="1" dirty="0">
              <a:latin typeface="TH SarabunPSK" pitchFamily="34" charset="-34"/>
              <a:cs typeface="TH SarabunPSK" pitchFamily="34" charset="-34"/>
            </a:endParaRPr>
          </a:p>
          <a:p>
            <a:pPr indent="650230" algn="thaiDist"/>
            <a:endParaRPr lang="th-TH" altLang="zh-CN" sz="4600" b="1" dirty="0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  <a:p>
            <a:pPr indent="650230" algn="thaiDist"/>
            <a:endParaRPr lang="th-TH" altLang="zh-CN" sz="4600" b="1" dirty="0">
              <a:solidFill>
                <a:schemeClr val="bg1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สี่เหลี่ยมผืนผ้า 1"/>
          <p:cNvSpPr>
            <a:spLocks noChangeArrowheads="1"/>
          </p:cNvSpPr>
          <p:nvPr/>
        </p:nvSpPr>
        <p:spPr bwMode="auto">
          <a:xfrm>
            <a:off x="203201" y="2135858"/>
            <a:ext cx="12395200" cy="86259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30046" tIns="65023" rIns="130046" bIns="65023">
            <a:spAutoFit/>
          </a:bodyPr>
          <a:lstStyle/>
          <a:p>
            <a:pPr algn="thaiDist"/>
            <a:r>
              <a:rPr lang="th-TH" sz="4600" b="1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	</a:t>
            </a:r>
            <a:r>
              <a:rPr lang="en-US" sz="4600" b="1" dirty="0" smtClean="0">
                <a:latin typeface="TH SarabunPSK" pitchFamily="34" charset="-34"/>
                <a:cs typeface="TH SarabunPSK" pitchFamily="34" charset="-34"/>
              </a:rPr>
              <a:t>5.</a:t>
            </a:r>
            <a:r>
              <a:rPr lang="th-TH" sz="4600" b="1" dirty="0" smtClean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4600" b="1" dirty="0">
                <a:latin typeface="TH SarabunPSK" pitchFamily="34" charset="-34"/>
                <a:cs typeface="TH SarabunPSK" pitchFamily="34" charset="-34"/>
              </a:rPr>
              <a:t>จังหวัดลำปาง มีสถาบันการศึกษาที่เปิดการจัดการเรียนการสอนระดับอุดมศึกษา และระดับอาชีวศึกษาหลายแห่ง</a:t>
            </a:r>
          </a:p>
          <a:p>
            <a:pPr algn="thaiDist"/>
            <a:r>
              <a:rPr lang="th-TH" sz="4600" b="1" dirty="0">
                <a:latin typeface="TH SarabunPSK" pitchFamily="34" charset="-34"/>
                <a:cs typeface="TH SarabunPSK" pitchFamily="34" charset="-34"/>
              </a:rPr>
              <a:t>	</a:t>
            </a:r>
            <a:r>
              <a:rPr lang="en-US" sz="4600" b="1" dirty="0" smtClean="0">
                <a:latin typeface="TH SarabunPSK" pitchFamily="34" charset="-34"/>
                <a:cs typeface="TH SarabunPSK" pitchFamily="34" charset="-34"/>
              </a:rPr>
              <a:t>6</a:t>
            </a:r>
            <a:r>
              <a:rPr lang="th-TH" sz="4600" b="1" dirty="0" smtClean="0">
                <a:latin typeface="TH SarabunPSK" pitchFamily="34" charset="-34"/>
                <a:cs typeface="TH SarabunPSK" pitchFamily="34" charset="-34"/>
              </a:rPr>
              <a:t>. นอกจาก</a:t>
            </a:r>
            <a:r>
              <a:rPr lang="th-TH" sz="4600" b="1" dirty="0">
                <a:latin typeface="TH SarabunPSK" pitchFamily="34" charset="-34"/>
                <a:cs typeface="TH SarabunPSK" pitchFamily="34" charset="-34"/>
              </a:rPr>
              <a:t>จะมีการแข่งขันกันสูงระหว่างสถาบันการศึกษาต่างๆ </a:t>
            </a:r>
            <a:r>
              <a:rPr lang="th-TH" sz="4600" b="1" dirty="0" smtClean="0">
                <a:latin typeface="TH SarabunPSK" pitchFamily="34" charset="-34"/>
                <a:cs typeface="TH SarabunPSK" pitchFamily="34" charset="-34"/>
              </a:rPr>
              <a:t>แล้ว การ</a:t>
            </a:r>
            <a:r>
              <a:rPr lang="th-TH" sz="4600" b="1" dirty="0">
                <a:latin typeface="TH SarabunPSK" pitchFamily="34" charset="-34"/>
                <a:cs typeface="TH SarabunPSK" pitchFamily="34" charset="-34"/>
              </a:rPr>
              <a:t>ประเมินคุณภาพทางการศึกษา การประกันคุณภาพภายในของมหาวิทยาลัย และการตรวจสอบมาตรฐานการศึกษาโดยหน่วยงานภายนอก รวมถึงผู้ใช้บริการก็จะเพิ่มความเข้มงวดมากยิ่งขึ้น</a:t>
            </a:r>
          </a:p>
          <a:p>
            <a:pPr algn="thaiDist"/>
            <a:r>
              <a:rPr lang="th-TH" sz="4600" b="1" dirty="0">
                <a:latin typeface="TH SarabunPSK" pitchFamily="34" charset="-34"/>
                <a:cs typeface="TH SarabunPSK" pitchFamily="34" charset="-34"/>
              </a:rPr>
              <a:t>	</a:t>
            </a:r>
            <a:r>
              <a:rPr lang="en-US" sz="4600" b="1" dirty="0" smtClean="0">
                <a:latin typeface="TH SarabunPSK" pitchFamily="34" charset="-34"/>
                <a:cs typeface="TH SarabunPSK" pitchFamily="34" charset="-34"/>
              </a:rPr>
              <a:t>7.</a:t>
            </a:r>
            <a:r>
              <a:rPr lang="th-TH" sz="4600" b="1" dirty="0" smtClean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4600" b="1" dirty="0">
                <a:latin typeface="TH SarabunPSK" pitchFamily="34" charset="-34"/>
                <a:cs typeface="TH SarabunPSK" pitchFamily="34" charset="-34"/>
              </a:rPr>
              <a:t>งบประมาณแผ่นดินที่ได้รับจากรัฐบาลและงบประมาณเงินรายได้ของมหาวิทยาลัย (ซึ่งส่วนใหญ่ได้มาจากค่าลงทะเบียนของนักศึกษา) ค่อนข้างจำกัด</a:t>
            </a:r>
          </a:p>
          <a:p>
            <a:pPr algn="thaiDist"/>
            <a:endParaRPr lang="th-TH" sz="4600" b="1" dirty="0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  <a:p>
            <a:pPr algn="thaiDist"/>
            <a:endParaRPr lang="th-TH" sz="4600" b="1" dirty="0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  <a:p>
            <a:pPr algn="thaiDist"/>
            <a:endParaRPr lang="th-TH" sz="4600" b="1" dirty="0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1267" name="Rectangle 1"/>
          <p:cNvSpPr>
            <a:spLocks noChangeArrowheads="1"/>
          </p:cNvSpPr>
          <p:nvPr/>
        </p:nvSpPr>
        <p:spPr bwMode="auto">
          <a:xfrm>
            <a:off x="0" y="812800"/>
            <a:ext cx="11887201" cy="10950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30046" tIns="65023" rIns="130046" bIns="65023" anchor="ctr">
            <a:spAutoFit/>
          </a:bodyPr>
          <a:lstStyle/>
          <a:p>
            <a:r>
              <a:rPr lang="th-TH" altLang="zh-CN" sz="6300" b="1" i="1" dirty="0" smtClean="0">
                <a:latin typeface="TH SarabunPSK" pitchFamily="34" charset="-34"/>
                <a:cs typeface="TH SarabunPSK" pitchFamily="34" charset="-34"/>
              </a:rPr>
              <a:t>  ข้อมูล</a:t>
            </a:r>
            <a:r>
              <a:rPr lang="th-TH" altLang="zh-CN" sz="6300" b="1" i="1" dirty="0">
                <a:latin typeface="TH SarabunPSK" pitchFamily="34" charset="-34"/>
                <a:cs typeface="TH SarabunPSK" pitchFamily="34" charset="-34"/>
              </a:rPr>
              <a:t>พื้นฐานและสภาพแวดล้อม (ต่อ)</a:t>
            </a:r>
            <a:endParaRPr lang="th-TH" altLang="zh-CN" sz="6300" i="1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สี่เหลี่ยมผืนผ้า 1"/>
          <p:cNvSpPr>
            <a:spLocks noChangeArrowheads="1"/>
          </p:cNvSpPr>
          <p:nvPr/>
        </p:nvSpPr>
        <p:spPr bwMode="auto">
          <a:xfrm>
            <a:off x="525736" y="2284512"/>
            <a:ext cx="11971065" cy="72101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30046" tIns="65023" rIns="130046" bIns="65023">
            <a:spAutoFit/>
          </a:bodyPr>
          <a:lstStyle/>
          <a:p>
            <a:r>
              <a:rPr lang="en-US" sz="46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	</a:t>
            </a:r>
            <a:r>
              <a:rPr lang="en-US" sz="4600" b="1" dirty="0" smtClean="0">
                <a:latin typeface="TH SarabunPSK" pitchFamily="34" charset="-34"/>
                <a:cs typeface="TH SarabunPSK" pitchFamily="34" charset="-34"/>
              </a:rPr>
              <a:t>8</a:t>
            </a:r>
            <a:r>
              <a:rPr lang="th-TH" sz="4600" b="1" dirty="0" smtClean="0">
                <a:latin typeface="TH SarabunPSK" pitchFamily="34" charset="-34"/>
                <a:cs typeface="TH SarabunPSK" pitchFamily="34" charset="-34"/>
              </a:rPr>
              <a:t>. </a:t>
            </a:r>
            <a:r>
              <a:rPr lang="th-TH" sz="4600" b="1" dirty="0" err="1" smtClean="0">
                <a:latin typeface="TH SarabunPSK" pitchFamily="34" charset="-34"/>
                <a:cs typeface="TH SarabunPSK" pitchFamily="34" charset="-34"/>
              </a:rPr>
              <a:t>สกอ</a:t>
            </a:r>
            <a:r>
              <a:rPr lang="th-TH" sz="4600" b="1" dirty="0" smtClean="0">
                <a:latin typeface="TH SarabunPSK" pitchFamily="34" charset="-34"/>
                <a:cs typeface="TH SarabunPSK" pitchFamily="34" charset="-34"/>
              </a:rPr>
              <a:t>. มีการปรับเกณฑ์มาตรฐานหลักสูตร และอาจารย์</a:t>
            </a:r>
          </a:p>
          <a:p>
            <a:r>
              <a:rPr lang="th-TH" sz="4600" b="1" dirty="0">
                <a:latin typeface="TH SarabunPSK" pitchFamily="34" charset="-34"/>
                <a:cs typeface="TH SarabunPSK" pitchFamily="34" charset="-34"/>
              </a:rPr>
              <a:t>	9</a:t>
            </a:r>
            <a:r>
              <a:rPr lang="th-TH" sz="4600" b="1" dirty="0" smtClean="0">
                <a:latin typeface="TH SarabunPSK" pitchFamily="34" charset="-34"/>
                <a:cs typeface="TH SarabunPSK" pitchFamily="34" charset="-34"/>
              </a:rPr>
              <a:t>. เด็ก</a:t>
            </a:r>
            <a:r>
              <a:rPr lang="th-TH" sz="4600" b="1" dirty="0">
                <a:latin typeface="TH SarabunPSK" pitchFamily="34" charset="-34"/>
                <a:cs typeface="TH SarabunPSK" pitchFamily="34" charset="-34"/>
              </a:rPr>
              <a:t>ในวัยเรียนลดลง โดยสัดส่วนของคนในวัยทำงานและกลุ่มประชากรผู้สูงอายุเพิ่มมากขึ้น</a:t>
            </a:r>
          </a:p>
          <a:p>
            <a:r>
              <a:rPr lang="th-TH" sz="4600" b="1" dirty="0">
                <a:latin typeface="TH SarabunPSK" pitchFamily="34" charset="-34"/>
                <a:cs typeface="TH SarabunPSK" pitchFamily="34" charset="-34"/>
              </a:rPr>
              <a:t>	</a:t>
            </a:r>
            <a:r>
              <a:rPr lang="en-US" sz="4600" b="1" dirty="0" smtClean="0">
                <a:latin typeface="TH SarabunPSK" pitchFamily="34" charset="-34"/>
                <a:cs typeface="TH SarabunPSK" pitchFamily="34" charset="-34"/>
              </a:rPr>
              <a:t>10.</a:t>
            </a:r>
            <a:r>
              <a:rPr lang="th-TH" sz="4600" b="1" dirty="0" smtClean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4600" b="1" dirty="0">
                <a:latin typeface="TH SarabunPSK" pitchFamily="34" charset="-34"/>
                <a:cs typeface="TH SarabunPSK" pitchFamily="34" charset="-34"/>
              </a:rPr>
              <a:t>ฐานข้อมูลล่าสุดของมหาวิทยาลัยราช</a:t>
            </a:r>
            <a:r>
              <a:rPr lang="th-TH" sz="4600" b="1" dirty="0" err="1">
                <a:latin typeface="TH SarabunPSK" pitchFamily="34" charset="-34"/>
                <a:cs typeface="TH SarabunPSK" pitchFamily="34" charset="-34"/>
              </a:rPr>
              <a:t>ภัฏ</a:t>
            </a:r>
            <a:r>
              <a:rPr lang="th-TH" sz="4600" b="1" dirty="0">
                <a:latin typeface="TH SarabunPSK" pitchFamily="34" charset="-34"/>
                <a:cs typeface="TH SarabunPSK" pitchFamily="34" charset="-34"/>
              </a:rPr>
              <a:t>ลำปาง แสดงให้เห็นว่า</a:t>
            </a:r>
            <a:endParaRPr lang="en-US" sz="4600" b="1" dirty="0">
              <a:latin typeface="TH SarabunPSK" pitchFamily="34" charset="-34"/>
              <a:cs typeface="TH SarabunPSK" pitchFamily="34" charset="-34"/>
            </a:endParaRPr>
          </a:p>
          <a:p>
            <a:r>
              <a:rPr lang="th-TH" sz="4600" b="1" dirty="0">
                <a:latin typeface="TH SarabunPSK" pitchFamily="34" charset="-34"/>
                <a:cs typeface="TH SarabunPSK" pitchFamily="34" charset="-34"/>
              </a:rPr>
              <a:t>       	</a:t>
            </a:r>
            <a:r>
              <a:rPr lang="en-US" sz="4600" b="1" dirty="0" smtClean="0">
                <a:latin typeface="TH SarabunPSK" pitchFamily="34" charset="-34"/>
                <a:cs typeface="TH SarabunPSK" pitchFamily="34" charset="-34"/>
              </a:rPr>
              <a:t>10.1</a:t>
            </a:r>
            <a:r>
              <a:rPr lang="th-TH" sz="4600" b="1" dirty="0" smtClean="0">
                <a:latin typeface="TH SarabunPSK" pitchFamily="34" charset="-34"/>
                <a:cs typeface="TH SarabunPSK" pitchFamily="34" charset="-34"/>
              </a:rPr>
              <a:t>  </a:t>
            </a:r>
            <a:r>
              <a:rPr lang="th-TH" sz="4600" b="1" dirty="0">
                <a:latin typeface="TH SarabunPSK" pitchFamily="34" charset="-34"/>
                <a:cs typeface="TH SarabunPSK" pitchFamily="34" charset="-34"/>
              </a:rPr>
              <a:t>จากจำนวนนักศึกษา ทั้งหมด </a:t>
            </a:r>
            <a:r>
              <a:rPr lang="en-US" sz="4600" b="1" smtClean="0">
                <a:latin typeface="TH SarabunPSK" pitchFamily="34" charset="-34"/>
                <a:cs typeface="TH SarabunPSK" pitchFamily="34" charset="-34"/>
              </a:rPr>
              <a:t>8,949 </a:t>
            </a:r>
            <a:r>
              <a:rPr lang="th-TH" sz="4600" b="1" dirty="0" smtClean="0">
                <a:latin typeface="TH SarabunPSK" pitchFamily="34" charset="-34"/>
                <a:cs typeface="TH SarabunPSK" pitchFamily="34" charset="-34"/>
              </a:rPr>
              <a:t>คน </a:t>
            </a:r>
            <a:r>
              <a:rPr lang="th-TH" sz="4600" b="1" dirty="0">
                <a:latin typeface="TH SarabunPSK" pitchFamily="34" charset="-34"/>
                <a:cs typeface="TH SarabunPSK" pitchFamily="34" charset="-34"/>
              </a:rPr>
              <a:t>เป็นระดับบัณฑิตศึกษา เพียงร้อยละ </a:t>
            </a:r>
            <a:r>
              <a:rPr lang="en-US" sz="4600" b="1" dirty="0" smtClean="0">
                <a:latin typeface="TH SarabunPSK" pitchFamily="34" charset="-34"/>
                <a:cs typeface="TH SarabunPSK" pitchFamily="34" charset="-34"/>
              </a:rPr>
              <a:t>1.49 </a:t>
            </a:r>
            <a:r>
              <a:rPr lang="th-TH" sz="4600" b="1" dirty="0" smtClean="0">
                <a:latin typeface="TH SarabunPSK" pitchFamily="34" charset="-34"/>
                <a:cs typeface="TH SarabunPSK" pitchFamily="34" charset="-34"/>
              </a:rPr>
              <a:t>และเป็นนักศึกษานานาชาติ (ส่วนใหญ่เป็นนักศึกษาจีน) ร้อยละ </a:t>
            </a:r>
            <a:r>
              <a:rPr lang="en-US" sz="4600" b="1" dirty="0" smtClean="0">
                <a:latin typeface="TH SarabunPSK" pitchFamily="34" charset="-34"/>
                <a:cs typeface="TH SarabunPSK" pitchFamily="34" charset="-34"/>
              </a:rPr>
              <a:t>2.2</a:t>
            </a:r>
          </a:p>
          <a:p>
            <a:r>
              <a:rPr lang="en-US" sz="4600" b="1" dirty="0" smtClean="0">
                <a:latin typeface="TH SarabunPSK" pitchFamily="34" charset="-34"/>
                <a:cs typeface="TH SarabunPSK" pitchFamily="34" charset="-34"/>
              </a:rPr>
              <a:t>       </a:t>
            </a:r>
            <a:r>
              <a:rPr lang="en-US" sz="4600" b="1" dirty="0">
                <a:latin typeface="TH SarabunPSK" pitchFamily="34" charset="-34"/>
                <a:cs typeface="TH SarabunPSK" pitchFamily="34" charset="-34"/>
              </a:rPr>
              <a:t>	</a:t>
            </a:r>
            <a:r>
              <a:rPr lang="en-US" sz="4600" b="1" dirty="0" smtClean="0">
                <a:latin typeface="TH SarabunPSK" pitchFamily="34" charset="-34"/>
                <a:cs typeface="TH SarabunPSK" pitchFamily="34" charset="-34"/>
              </a:rPr>
              <a:t>10.2</a:t>
            </a:r>
            <a:r>
              <a:rPr lang="th-TH" sz="4600" b="1" dirty="0" smtClean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4600" b="1" dirty="0">
                <a:latin typeface="TH SarabunPSK" pitchFamily="34" charset="-34"/>
                <a:cs typeface="TH SarabunPSK" pitchFamily="34" charset="-34"/>
              </a:rPr>
              <a:t>จำนวนนักศึกษาในระดับปริญญาตรีที่เข้าใหม่ มีจำนวนลดลง และผลการเรียนเฉลี่ยในระดับมัธยมศึกษาต่ำลง </a:t>
            </a:r>
            <a:endParaRPr lang="en-US" sz="4600" b="1" dirty="0">
              <a:latin typeface="TH SarabunPSK" pitchFamily="34" charset="-34"/>
              <a:cs typeface="TH SarabunPSK" pitchFamily="34" charset="-34"/>
            </a:endParaRPr>
          </a:p>
          <a:p>
            <a:r>
              <a:rPr lang="th-TH" sz="4600" b="1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		</a:t>
            </a:r>
          </a:p>
        </p:txBody>
      </p:sp>
      <p:sp>
        <p:nvSpPr>
          <p:cNvPr id="12291" name="Rectangle 1"/>
          <p:cNvSpPr>
            <a:spLocks noChangeArrowheads="1"/>
          </p:cNvSpPr>
          <p:nvPr/>
        </p:nvSpPr>
        <p:spPr bwMode="auto">
          <a:xfrm>
            <a:off x="0" y="812800"/>
            <a:ext cx="11887201" cy="10950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30046" tIns="65023" rIns="130046" bIns="65023" anchor="ctr">
            <a:spAutoFit/>
          </a:bodyPr>
          <a:lstStyle/>
          <a:p>
            <a:r>
              <a:rPr lang="th-TH" altLang="zh-CN" sz="6300" b="1" i="1" dirty="0" smtClean="0">
                <a:latin typeface="TH SarabunPSK" pitchFamily="34" charset="-34"/>
                <a:cs typeface="TH SarabunPSK" pitchFamily="34" charset="-34"/>
              </a:rPr>
              <a:t>  ข้อมูล</a:t>
            </a:r>
            <a:r>
              <a:rPr lang="th-TH" altLang="zh-CN" sz="6300" b="1" i="1" dirty="0">
                <a:latin typeface="TH SarabunPSK" pitchFamily="34" charset="-34"/>
                <a:cs typeface="TH SarabunPSK" pitchFamily="34" charset="-34"/>
              </a:rPr>
              <a:t>พื้นฐานและสภาพแวดล้อม (ต่อ)</a:t>
            </a:r>
            <a:endParaRPr lang="th-TH" altLang="zh-CN" sz="6300" i="1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สี่เหลี่ยมผืนผ้า 1"/>
          <p:cNvSpPr>
            <a:spLocks noChangeArrowheads="1"/>
          </p:cNvSpPr>
          <p:nvPr/>
        </p:nvSpPr>
        <p:spPr bwMode="auto">
          <a:xfrm>
            <a:off x="758527" y="1835537"/>
            <a:ext cx="12246273" cy="791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30046" tIns="65023" rIns="130046" bIns="65023">
            <a:spAutoFit/>
          </a:bodyPr>
          <a:lstStyle/>
          <a:p>
            <a:r>
              <a:rPr lang="th-TH" sz="4600" b="1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	</a:t>
            </a:r>
            <a:r>
              <a:rPr lang="en-US" sz="46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	</a:t>
            </a:r>
            <a:r>
              <a:rPr lang="en-US" sz="4600" b="1" dirty="0" smtClean="0">
                <a:latin typeface="TH SarabunPSK" pitchFamily="34" charset="-34"/>
                <a:cs typeface="TH SarabunPSK" pitchFamily="34" charset="-34"/>
              </a:rPr>
              <a:t>10.3</a:t>
            </a:r>
            <a:r>
              <a:rPr lang="th-TH" sz="4600" b="1" dirty="0" smtClean="0">
                <a:latin typeface="TH SarabunPSK" pitchFamily="34" charset="-34"/>
                <a:cs typeface="TH SarabunPSK" pitchFamily="34" charset="-34"/>
              </a:rPr>
              <a:t>  </a:t>
            </a:r>
            <a:r>
              <a:rPr lang="th-TH" sz="4600" b="1" dirty="0">
                <a:latin typeface="TH SarabunPSK" pitchFamily="34" charset="-34"/>
                <a:cs typeface="TH SarabunPSK" pitchFamily="34" charset="-34"/>
              </a:rPr>
              <a:t>บุคลากรส่วนใหญ่ (ร้อยละ </a:t>
            </a:r>
            <a:r>
              <a:rPr lang="en-US" sz="4600" b="1" dirty="0" smtClean="0">
                <a:latin typeface="TH SarabunPSK" pitchFamily="34" charset="-34"/>
                <a:cs typeface="TH SarabunPSK" pitchFamily="34" charset="-34"/>
              </a:rPr>
              <a:t>88</a:t>
            </a:r>
            <a:r>
              <a:rPr lang="th-TH" sz="4600" b="1" dirty="0" smtClean="0">
                <a:latin typeface="TH SarabunPSK" pitchFamily="34" charset="-34"/>
                <a:cs typeface="TH SarabunPSK" pitchFamily="34" charset="-34"/>
              </a:rPr>
              <a:t>) </a:t>
            </a:r>
            <a:r>
              <a:rPr lang="th-TH" sz="4600" b="1" dirty="0">
                <a:latin typeface="TH SarabunPSK" pitchFamily="34" charset="-34"/>
                <a:cs typeface="TH SarabunPSK" pitchFamily="34" charset="-34"/>
              </a:rPr>
              <a:t>เป็นพนักงานและมีจำนวนเพิ่มมากขึ้นทุกปี ขณะที่ข้าราชการที่มีอยู่เพียงร้อยละ </a:t>
            </a:r>
            <a:r>
              <a:rPr lang="en-US" sz="4600" b="1" dirty="0" smtClean="0">
                <a:latin typeface="TH SarabunPSK" pitchFamily="34" charset="-34"/>
                <a:cs typeface="TH SarabunPSK" pitchFamily="34" charset="-34"/>
              </a:rPr>
              <a:t>12</a:t>
            </a:r>
            <a:r>
              <a:rPr lang="th-TH" sz="4600" b="1" dirty="0" smtClean="0">
                <a:latin typeface="TH SarabunPSK" pitchFamily="34" charset="-34"/>
                <a:cs typeface="TH SarabunPSK" pitchFamily="34" charset="-34"/>
              </a:rPr>
              <a:t> </a:t>
            </a:r>
            <a:endParaRPr lang="th-TH" sz="4600" b="1" dirty="0">
              <a:latin typeface="TH SarabunPSK" pitchFamily="34" charset="-34"/>
              <a:cs typeface="TH SarabunPSK" pitchFamily="34" charset="-34"/>
            </a:endParaRPr>
          </a:p>
          <a:p>
            <a:r>
              <a:rPr lang="th-TH" sz="4600" b="1" dirty="0">
                <a:latin typeface="TH SarabunPSK" pitchFamily="34" charset="-34"/>
                <a:cs typeface="TH SarabunPSK" pitchFamily="34" charset="-34"/>
              </a:rPr>
              <a:t>(จำนวน ๑๑๗ คน) จะลดจำนวนลงเรื่อยๆ</a:t>
            </a:r>
            <a:endParaRPr lang="en-US" sz="4600" b="1" dirty="0">
              <a:latin typeface="TH SarabunPSK" pitchFamily="34" charset="-34"/>
              <a:cs typeface="TH SarabunPSK" pitchFamily="34" charset="-34"/>
            </a:endParaRPr>
          </a:p>
          <a:p>
            <a:r>
              <a:rPr lang="th-TH" sz="4600" b="1" dirty="0">
                <a:latin typeface="TH SarabunPSK" pitchFamily="34" charset="-34"/>
                <a:cs typeface="TH SarabunPSK" pitchFamily="34" charset="-34"/>
              </a:rPr>
              <a:t>       	</a:t>
            </a:r>
            <a:r>
              <a:rPr lang="en-US" sz="4600" b="1" dirty="0" smtClean="0">
                <a:latin typeface="TH SarabunPSK" pitchFamily="34" charset="-34"/>
                <a:cs typeface="TH SarabunPSK" pitchFamily="34" charset="-34"/>
              </a:rPr>
              <a:t>10.4</a:t>
            </a:r>
            <a:r>
              <a:rPr lang="th-TH" sz="4600" b="1" dirty="0" smtClean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4600" b="1" dirty="0">
                <a:latin typeface="TH SarabunPSK" pitchFamily="34" charset="-34"/>
                <a:cs typeface="TH SarabunPSK" pitchFamily="34" charset="-34"/>
              </a:rPr>
              <a:t>บุคลากรที่มีอายุน้อยกว่า </a:t>
            </a:r>
            <a:r>
              <a:rPr lang="en-US" sz="4600" b="1" dirty="0" smtClean="0">
                <a:latin typeface="TH SarabunPSK" pitchFamily="34" charset="-34"/>
                <a:cs typeface="TH SarabunPSK" pitchFamily="34" charset="-34"/>
              </a:rPr>
              <a:t>40</a:t>
            </a:r>
            <a:r>
              <a:rPr lang="th-TH" sz="4600" b="1" dirty="0" smtClean="0">
                <a:latin typeface="TH SarabunPSK" pitchFamily="34" charset="-34"/>
                <a:cs typeface="TH SarabunPSK" pitchFamily="34" charset="-34"/>
              </a:rPr>
              <a:t> ปี </a:t>
            </a:r>
            <a:r>
              <a:rPr lang="th-TH" sz="4600" b="1" dirty="0">
                <a:latin typeface="TH SarabunPSK" pitchFamily="34" charset="-34"/>
                <a:cs typeface="TH SarabunPSK" pitchFamily="34" charset="-34"/>
              </a:rPr>
              <a:t>มีร้อยละ </a:t>
            </a:r>
            <a:r>
              <a:rPr lang="en-US" sz="4600" b="1" dirty="0" smtClean="0">
                <a:latin typeface="TH SarabunPSK" pitchFamily="34" charset="-34"/>
                <a:cs typeface="TH SarabunPSK" pitchFamily="34" charset="-34"/>
              </a:rPr>
              <a:t>55</a:t>
            </a:r>
            <a:r>
              <a:rPr lang="th-TH" sz="4600" b="1" dirty="0" smtClean="0">
                <a:latin typeface="TH SarabunPSK" pitchFamily="34" charset="-34"/>
                <a:cs typeface="TH SarabunPSK" pitchFamily="34" charset="-34"/>
              </a:rPr>
              <a:t> ซึ่ง</a:t>
            </a:r>
            <a:r>
              <a:rPr lang="th-TH" sz="4600" b="1" dirty="0">
                <a:latin typeface="TH SarabunPSK" pitchFamily="34" charset="-34"/>
                <a:cs typeface="TH SarabunPSK" pitchFamily="34" charset="-34"/>
              </a:rPr>
              <a:t>บุคลากรเหล่านี้จะเป็นกำลังสำคัญของมหาวิทยาลัยในอนาคต</a:t>
            </a:r>
            <a:endParaRPr lang="en-US" sz="4600" b="1" dirty="0">
              <a:latin typeface="TH SarabunPSK" pitchFamily="34" charset="-34"/>
              <a:cs typeface="TH SarabunPSK" pitchFamily="34" charset="-34"/>
            </a:endParaRPr>
          </a:p>
          <a:p>
            <a:r>
              <a:rPr lang="th-TH" sz="4600" b="1" dirty="0">
                <a:latin typeface="TH SarabunPSK" pitchFamily="34" charset="-34"/>
                <a:cs typeface="TH SarabunPSK" pitchFamily="34" charset="-34"/>
              </a:rPr>
              <a:t>       	</a:t>
            </a:r>
            <a:r>
              <a:rPr lang="en-US" sz="4600" b="1" dirty="0" smtClean="0">
                <a:latin typeface="TH SarabunPSK" pitchFamily="34" charset="-34"/>
                <a:cs typeface="TH SarabunPSK" pitchFamily="34" charset="-34"/>
              </a:rPr>
              <a:t>10.5</a:t>
            </a:r>
            <a:r>
              <a:rPr lang="th-TH" sz="4600" b="1" dirty="0" smtClean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4600" b="1" dirty="0">
                <a:latin typeface="TH SarabunPSK" pitchFamily="34" charset="-34"/>
                <a:cs typeface="TH SarabunPSK" pitchFamily="34" charset="-34"/>
              </a:rPr>
              <a:t>คณาจารย์ที่จบปริญญาเอกและที่มีตำแหน่งทางวิชาการ มีเพียงร้อยละ </a:t>
            </a:r>
            <a:r>
              <a:rPr lang="en-US" sz="4600" b="1" dirty="0" smtClean="0">
                <a:latin typeface="TH SarabunPSK" pitchFamily="34" charset="-34"/>
                <a:cs typeface="TH SarabunPSK" pitchFamily="34" charset="-34"/>
              </a:rPr>
              <a:t>19</a:t>
            </a:r>
            <a:r>
              <a:rPr lang="th-TH" sz="4600" b="1" dirty="0" smtClean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4600" b="1" dirty="0">
                <a:latin typeface="TH SarabunPSK" pitchFamily="34" charset="-34"/>
                <a:cs typeface="TH SarabunPSK" pitchFamily="34" charset="-34"/>
              </a:rPr>
              <a:t>และ </a:t>
            </a:r>
            <a:r>
              <a:rPr lang="en-US" sz="4600" b="1" dirty="0" smtClean="0">
                <a:latin typeface="TH SarabunPSK" pitchFamily="34" charset="-34"/>
                <a:cs typeface="TH SarabunPSK" pitchFamily="34" charset="-34"/>
              </a:rPr>
              <a:t>16</a:t>
            </a:r>
            <a:r>
              <a:rPr lang="th-TH" sz="4600" b="1" dirty="0" smtClean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4600" b="1" dirty="0">
                <a:latin typeface="TH SarabunPSK" pitchFamily="34" charset="-34"/>
                <a:cs typeface="TH SarabunPSK" pitchFamily="34" charset="-34"/>
              </a:rPr>
              <a:t>ตามลำดับ และจะเกษียณอายุราชการไปทุก</a:t>
            </a:r>
            <a:r>
              <a:rPr lang="th-TH" sz="4600" b="1" dirty="0" smtClean="0">
                <a:latin typeface="TH SarabunPSK" pitchFamily="34" charset="-34"/>
                <a:cs typeface="TH SarabunPSK" pitchFamily="34" charset="-34"/>
              </a:rPr>
              <a:t>ปี</a:t>
            </a:r>
          </a:p>
          <a:p>
            <a:r>
              <a:rPr lang="th-TH" sz="4600" b="1" dirty="0" smtClean="0">
                <a:latin typeface="TH SarabunPSK" pitchFamily="34" charset="-34"/>
                <a:cs typeface="TH SarabunPSK" pitchFamily="34" charset="-34"/>
              </a:rPr>
              <a:t>		</a:t>
            </a:r>
            <a:r>
              <a:rPr lang="en-US" sz="4600" b="1" dirty="0" smtClean="0">
                <a:latin typeface="TH SarabunPSK" pitchFamily="34" charset="-34"/>
                <a:cs typeface="TH SarabunPSK" pitchFamily="34" charset="-34"/>
              </a:rPr>
              <a:t>10.6 </a:t>
            </a:r>
            <a:r>
              <a:rPr lang="th-TH" sz="4600" b="1" dirty="0" smtClean="0">
                <a:latin typeface="TH SarabunPSK" pitchFamily="34" charset="-34"/>
                <a:cs typeface="TH SarabunPSK" pitchFamily="34" charset="-34"/>
              </a:rPr>
              <a:t>การรับอาจารย์ส่วนใหญ่ มีคุณวุฒิระดับปริญญาโท และจำเป็นต้องไปศึกษาระดับปริญญาเอก</a:t>
            </a:r>
          </a:p>
          <a:p>
            <a:r>
              <a:rPr lang="th-TH" sz="4600" b="1" dirty="0" smtClean="0">
                <a:latin typeface="TH SarabunPSK" pitchFamily="34" charset="-34"/>
                <a:cs typeface="TH SarabunPSK" pitchFamily="34" charset="-34"/>
              </a:rPr>
              <a:t>		</a:t>
            </a:r>
            <a:r>
              <a:rPr lang="en-US" sz="4600" b="1" dirty="0" smtClean="0">
                <a:latin typeface="TH SarabunPSK" pitchFamily="34" charset="-34"/>
                <a:cs typeface="TH SarabunPSK" pitchFamily="34" charset="-34"/>
              </a:rPr>
              <a:t>10.7 </a:t>
            </a:r>
            <a:r>
              <a:rPr lang="th-TH" sz="4600" b="1" dirty="0" smtClean="0">
                <a:latin typeface="TH SarabunPSK" pitchFamily="34" charset="-34"/>
                <a:cs typeface="TH SarabunPSK" pitchFamily="34" charset="-34"/>
              </a:rPr>
              <a:t>ผลงานทางวิชาการ ที่ได้รับการตีพิมพ์ในวารสารระดับมาตรฐานมีจำนวนน้อย</a:t>
            </a:r>
            <a:endParaRPr lang="en-US" sz="46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3315" name="Rectangle 1"/>
          <p:cNvSpPr>
            <a:spLocks noChangeArrowheads="1"/>
          </p:cNvSpPr>
          <p:nvPr/>
        </p:nvSpPr>
        <p:spPr bwMode="auto">
          <a:xfrm>
            <a:off x="0" y="844352"/>
            <a:ext cx="11887201" cy="10950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30046" tIns="65023" rIns="130046" bIns="65023" anchor="ctr">
            <a:spAutoFit/>
          </a:bodyPr>
          <a:lstStyle/>
          <a:p>
            <a:r>
              <a:rPr lang="th-TH" altLang="zh-CN" sz="6300" b="1" i="1" dirty="0" smtClean="0">
                <a:latin typeface="TH SarabunPSK" pitchFamily="34" charset="-34"/>
                <a:cs typeface="TH SarabunPSK" pitchFamily="34" charset="-34"/>
              </a:rPr>
              <a:t>   ข้อมูล</a:t>
            </a:r>
            <a:r>
              <a:rPr lang="th-TH" altLang="zh-CN" sz="6300" b="1" i="1" dirty="0">
                <a:latin typeface="TH SarabunPSK" pitchFamily="34" charset="-34"/>
                <a:cs typeface="TH SarabunPSK" pitchFamily="34" charset="-34"/>
              </a:rPr>
              <a:t>พื้นฐานและสภาพแวดล้อม (ต่อ)</a:t>
            </a:r>
            <a:endParaRPr lang="th-TH" altLang="zh-CN" sz="6300" i="1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762000" y="492966"/>
            <a:ext cx="11480800" cy="1524000"/>
          </a:xfrm>
          <a:prstGeom prst="rect">
            <a:avLst/>
          </a:prstGeom>
          <a:blipFill rotWithShape="1">
            <a:blip r:embed="rId3" cstate="print"/>
            <a:srcRect/>
            <a:tile tx="0" ty="0" sx="100000" sy="100000" flip="none" algn="tl"/>
          </a:blipFill>
          <a:ln w="12700" cap="flat">
            <a:noFill/>
            <a:miter lim="400000"/>
          </a:ln>
          <a:effectLst>
            <a:outerShdw blurRad="50800" dist="12700" rotWithShape="0">
              <a:srgbClr val="000000">
                <a:alpha val="60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th-TH" sz="3200" b="0" i="0" u="none" strike="noStrike" cap="none" spc="0" normalizeH="0" baseline="0">
              <a:ln>
                <a:noFill/>
              </a:ln>
              <a:solidFill>
                <a:srgbClr val="F2EBDB"/>
              </a:solidFill>
              <a:effectLst/>
              <a:uFillTx/>
              <a:latin typeface="+mn-lt"/>
              <a:ea typeface="+mn-ea"/>
              <a:cs typeface="+mn-cs"/>
              <a:sym typeface="Baskerville"/>
            </a:endParaRPr>
          </a:p>
        </p:txBody>
      </p:sp>
      <p:graphicFrame>
        <p:nvGraphicFramePr>
          <p:cNvPr id="2049" name="Object 1030"/>
          <p:cNvGraphicFramePr>
            <a:graphicFrameLocks noChangeAspect="1"/>
          </p:cNvGraphicFramePr>
          <p:nvPr/>
        </p:nvGraphicFramePr>
        <p:xfrm>
          <a:off x="1546225" y="2593975"/>
          <a:ext cx="10004425" cy="5573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1" name="Worksheet" r:id="rId5" imgW="4286351" imgH="2409761" progId="Excel.Sheet.8">
                  <p:embed/>
                </p:oleObj>
              </mc:Choice>
              <mc:Fallback>
                <p:oleObj name="Worksheet" r:id="rId5" imgW="4286351" imgH="2409761" progId="Excel.Shee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46225" y="2593975"/>
                        <a:ext cx="10004425" cy="5573713"/>
                      </a:xfrm>
                      <a:prstGeom prst="rect">
                        <a:avLst/>
                      </a:prstGeom>
                      <a:solidFill>
                        <a:schemeClr val="bg2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5"/>
          <p:cNvSpPr/>
          <p:nvPr/>
        </p:nvSpPr>
        <p:spPr>
          <a:xfrm>
            <a:off x="3510628" y="802435"/>
            <a:ext cx="611417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4800" b="1" dirty="0" smtClean="0">
                <a:solidFill>
                  <a:srgbClr val="BEA56D"/>
                </a:solidFill>
                <a:effectLst>
                  <a:outerShdw blurRad="38100" dist="25400" dir="15900000" rotWithShape="0">
                    <a:srgbClr val="000000">
                      <a:alpha val="90000"/>
                    </a:srgbClr>
                  </a:outerShdw>
                </a:effectLst>
                <a:latin typeface="Microsoft Sans Serif"/>
                <a:cs typeface="Microsoft Sans Serif"/>
              </a:rPr>
              <a:t>ข้อมูลพื้นฐานด้านบุคลากร</a:t>
            </a:r>
            <a:endParaRPr lang="th-TH" sz="4400" dirty="0"/>
          </a:p>
        </p:txBody>
      </p:sp>
    </p:spTree>
    <p:extLst>
      <p:ext uri="{BB962C8B-B14F-4D97-AF65-F5344CB8AC3E}">
        <p14:creationId xmlns:p14="http://schemas.microsoft.com/office/powerpoint/2010/main" val="1791573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1030</TotalTime>
  <Words>2460</Words>
  <Application>Microsoft Office PowerPoint</Application>
  <PresentationFormat>กำหนดเอง</PresentationFormat>
  <Paragraphs>665</Paragraphs>
  <Slides>40</Slides>
  <Notes>36</Notes>
  <HiddenSlides>0</HiddenSlides>
  <MMClips>0</MMClips>
  <ScaleCrop>false</ScaleCrop>
  <HeadingPairs>
    <vt:vector size="6" baseType="variant">
      <vt:variant>
        <vt:lpstr>ชุดรูปแบบ</vt:lpstr>
      </vt:variant>
      <vt:variant>
        <vt:i4>2</vt:i4>
      </vt:variant>
      <vt:variant>
        <vt:lpstr>เซิร์ฟเวอร์ OLE ฝังตัว</vt:lpstr>
      </vt:variant>
      <vt:variant>
        <vt:i4>1</vt:i4>
      </vt:variant>
      <vt:variant>
        <vt:lpstr>ชื่อเรื่องภาพนิ่ง</vt:lpstr>
      </vt:variant>
      <vt:variant>
        <vt:i4>40</vt:i4>
      </vt:variant>
    </vt:vector>
  </HeadingPairs>
  <TitlesOfParts>
    <vt:vector size="43" baseType="lpstr">
      <vt:lpstr>Office Theme</vt:lpstr>
      <vt:lpstr>Office Theme</vt:lpstr>
      <vt:lpstr>Worksheet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จำนวนนักเรียน–นักศึกษาของจังหวัดลำปาง ปีการศึกษา 2553 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ทิศทางการพัฒนามหาวิทยาลัย ในการก้าวสู่ทศวรรษที่ 5 </vt:lpstr>
      <vt:lpstr>ด้านวิชาการ </vt:lpstr>
      <vt:lpstr>ด้านวิชาการ (ต่อ) </vt:lpstr>
      <vt:lpstr>ด้านวิชาการ (ต่อ) </vt:lpstr>
      <vt:lpstr>ด้านการเงินและงบประมาณ </vt:lpstr>
      <vt:lpstr>ด้านกายภาพ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การสร้างความตระหนักในการรักษาความม่่ั่นคง และความปลอดภัยด้านสารสนเทศ</dc:title>
  <dc:creator>noppanun</dc:creator>
  <cp:lastModifiedBy>Dellc01-cc</cp:lastModifiedBy>
  <cp:revision>171</cp:revision>
  <cp:lastPrinted>2016-03-23T03:16:41Z</cp:lastPrinted>
  <dcterms:modified xsi:type="dcterms:W3CDTF">2016-03-23T09:22:06Z</dcterms:modified>
  <dc:language>th-TH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12.0000</vt:lpwstr>
  </property>
  <property fmtid="{D5CDD505-2E9C-101B-9397-08002B2CF9AE}" pid="3" name="HiddenSlides">
    <vt:i4>0</vt:i4>
  </property>
  <property fmtid="{D5CDD505-2E9C-101B-9397-08002B2CF9AE}" pid="4" name="HyperlinksChanged">
    <vt:bool>false</vt:bool>
  </property>
  <property fmtid="{D5CDD505-2E9C-101B-9397-08002B2CF9AE}" pid="5" name="LinksUpToDate">
    <vt:bool>false</vt:bool>
  </property>
  <property fmtid="{D5CDD505-2E9C-101B-9397-08002B2CF9AE}" pid="6" name="MMClips">
    <vt:i4>0</vt:i4>
  </property>
  <property fmtid="{D5CDD505-2E9C-101B-9397-08002B2CF9AE}" pid="7" name="Notes">
    <vt:i4>3</vt:i4>
  </property>
  <property fmtid="{D5CDD505-2E9C-101B-9397-08002B2CF9AE}" pid="8" name="PresentationFormat">
    <vt:lpwstr>Custom</vt:lpwstr>
  </property>
  <property fmtid="{D5CDD505-2E9C-101B-9397-08002B2CF9AE}" pid="9" name="ScaleCrop">
    <vt:bool>false</vt:bool>
  </property>
  <property fmtid="{D5CDD505-2E9C-101B-9397-08002B2CF9AE}" pid="10" name="ShareDoc">
    <vt:bool>false</vt:bool>
  </property>
  <property fmtid="{D5CDD505-2E9C-101B-9397-08002B2CF9AE}" pid="11" name="Slides">
    <vt:i4>15</vt:i4>
  </property>
</Properties>
</file>