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7" r:id="rId2"/>
    <p:sldId id="290" r:id="rId3"/>
    <p:sldId id="291" r:id="rId4"/>
    <p:sldId id="288" r:id="rId5"/>
    <p:sldId id="289" r:id="rId6"/>
    <p:sldId id="256" r:id="rId7"/>
    <p:sldId id="257" r:id="rId8"/>
    <p:sldId id="261" r:id="rId9"/>
    <p:sldId id="262" r:id="rId10"/>
    <p:sldId id="299" r:id="rId11"/>
    <p:sldId id="263" r:id="rId12"/>
    <p:sldId id="264" r:id="rId13"/>
    <p:sldId id="265" r:id="rId14"/>
    <p:sldId id="258" r:id="rId15"/>
    <p:sldId id="266" r:id="rId16"/>
    <p:sldId id="267" r:id="rId17"/>
    <p:sldId id="268" r:id="rId18"/>
    <p:sldId id="259" r:id="rId19"/>
    <p:sldId id="269" r:id="rId20"/>
    <p:sldId id="311" r:id="rId21"/>
    <p:sldId id="270" r:id="rId22"/>
    <p:sldId id="277" r:id="rId23"/>
    <p:sldId id="278" r:id="rId24"/>
    <p:sldId id="279" r:id="rId25"/>
    <p:sldId id="280" r:id="rId26"/>
    <p:sldId id="312" r:id="rId27"/>
    <p:sldId id="313" r:id="rId28"/>
    <p:sldId id="31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3333FF"/>
    <a:srgbClr val="CC6600"/>
    <a:srgbClr val="996633"/>
    <a:srgbClr val="CC00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09" autoAdjust="0"/>
    <p:restoredTop sz="94660"/>
  </p:normalViewPr>
  <p:slideViewPr>
    <p:cSldViewPr>
      <p:cViewPr varScale="1">
        <p:scale>
          <a:sx n="87" d="100"/>
          <a:sy n="87" d="100"/>
        </p:scale>
        <p:origin x="-13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D5854-8ECE-469A-BF52-94F0BD8FB836}" type="datetimeFigureOut">
              <a:rPr lang="th-TH" smtClean="0"/>
              <a:t>24/03/59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29D90-B0FD-488B-AB5D-6F538D59FD2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190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A4D44-0C49-4BD5-95C3-9F50C325A8AC}" type="datetime1">
              <a:rPr lang="en-US" smtClean="0"/>
              <a:t>3/24/2016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9A7B9-E18A-424D-BC71-E400225D2565}" type="datetime1">
              <a:rPr lang="en-US" smtClean="0"/>
              <a:t>3/24/2016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2700-A338-45FD-8DC5-59986B79452E}" type="datetime1">
              <a:rPr lang="en-US" smtClean="0"/>
              <a:t>3/24/2016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DC5D5-1BA7-4B72-9F6B-01BD95A1C3C3}" type="datetime1">
              <a:rPr lang="en-US" smtClean="0"/>
              <a:t>3/24/2016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EB6BB-C3E2-409F-BC0F-C3C830B8853E}" type="datetime1">
              <a:rPr lang="en-US" smtClean="0"/>
              <a:t>3/24/2016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1CA4-5767-4173-A875-4103C2E3FCED}" type="datetime1">
              <a:rPr lang="en-US" smtClean="0"/>
              <a:t>3/24/2016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BD94-9FE0-4C03-B39A-2B088176B86E}" type="datetime1">
              <a:rPr lang="en-US" smtClean="0"/>
              <a:t>3/24/2016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0CBE9-8002-4D1C-8A04-0272DE916738}" type="datetime1">
              <a:rPr lang="en-US" smtClean="0"/>
              <a:t>3/24/2016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9926F-18AA-4459-98B1-F18E40FD92E1}" type="datetime1">
              <a:rPr lang="en-US" smtClean="0"/>
              <a:t>3/24/2016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1F785-4457-445F-9FED-1A9549A1618F}" type="datetime1">
              <a:rPr lang="en-US" smtClean="0"/>
              <a:t>3/24/2016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84359-85B0-4677-846D-AFA5C14CF8F9}" type="datetime1">
              <a:rPr lang="en-US" smtClean="0"/>
              <a:t>3/24/2016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55DFF-6432-48D4-89DC-3B65B0138D50}" type="datetime1">
              <a:rPr lang="en-US" smtClean="0"/>
              <a:t>3/24/2016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FAC10-5B13-4FE6-A401-A540A593B3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hyperlink" Target="http://en.wikipedia.org/wiki/File:Seal_of_ASEAN.svg" TargetMode="Externa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hyperlink" Target="http://en.wikipedia.org/wiki/File:Seal_of_ASEAN.svg" TargetMode="Externa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hyperlink" Target="http://en.wikipedia.org/wiki/File:Seal_of_ASEAN.svg" TargetMode="Externa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6512" y="0"/>
            <a:ext cx="9180512" cy="69573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496" y="44624"/>
            <a:ext cx="9001000" cy="5078313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3333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การพัฒนามหาวิทยาลัยไทยตามเส้นทางการปฏิรูปการศึกษา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รัฐธรรมนูญแห่งราชอาณาจักรไทย พ.ศ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. 2557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สภาปฏิรูปแห่งชาติ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สภานิติบัญญัติแห่งชาติ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คณะรัฐมนตรี</a:t>
            </a:r>
          </a:p>
          <a:p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กระทรวงศึกษาธิการ</a:t>
            </a:r>
          </a:p>
          <a:p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คณะกรรมการนโยบายและ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พัฒนา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การศึกษา (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Education Super Board)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มีนายกรัฐมนตรีเป็นประธาน</a:t>
            </a:r>
            <a:endParaRPr lang="en-US" sz="3200" b="1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r>
              <a:rPr lang="en-US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คณะกรรมการปฏิรูปการศึกษาของกระทรวงศึกษาธิการ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การปรึกษาต่อเนื่องระหว่างสปช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.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, สนช.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,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กระทรวงศึกษาธิการ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43808" y="5733256"/>
            <a:ext cx="280831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รัฐมนตรีว่าการกระทรวงศึกษาธิการ</a:t>
            </a:r>
            <a:endParaRPr lang="en-US" b="1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5733256"/>
            <a:ext cx="201622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Education Super Board</a:t>
            </a:r>
            <a:endParaRPr lang="en-US" b="1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5733256"/>
            <a:ext cx="273630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การปรึกษาระหว่างสนช. สปช. ศธ.</a:t>
            </a:r>
            <a:endParaRPr lang="en-US" b="1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67220" y="5075892"/>
            <a:ext cx="126482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คณะรัฐมนตรี</a:t>
            </a:r>
            <a:endParaRPr lang="en-US" b="1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6372036"/>
            <a:ext cx="14485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องค์กรหลัก ศธ.</a:t>
            </a:r>
            <a:endParaRPr lang="en-US" b="1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91680" y="6381328"/>
            <a:ext cx="280831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คณะกรรมการปฏิรูปการศึกษา ศธ.</a:t>
            </a:r>
            <a:endParaRPr lang="en-US" b="1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283968" y="5445224"/>
            <a:ext cx="0" cy="288032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419872" y="6093296"/>
            <a:ext cx="0" cy="288032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076056" y="6093296"/>
            <a:ext cx="0" cy="288032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5652120" y="5917922"/>
            <a:ext cx="576064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2267744" y="5949280"/>
            <a:ext cx="576064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9" idx="1"/>
          </p:cNvCxnSpPr>
          <p:nvPr/>
        </p:nvCxnSpPr>
        <p:spPr>
          <a:xfrm flipH="1">
            <a:off x="1187624" y="5260558"/>
            <a:ext cx="2479596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87624" y="5260558"/>
            <a:ext cx="0" cy="472698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3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9573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957392"/>
          </a:xfrm>
          <a:prstGeom prst="rect">
            <a:avLst/>
          </a:prstGeom>
        </p:spPr>
      </p:pic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22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283152" cy="1498178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โครงการลงทุนขนาดใหญ่ </a:t>
            </a:r>
            <a:r>
              <a:rPr lang="en-US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/ Land Link / </a:t>
            </a:r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เขตเศรษฐกิจพิเศษ (</a:t>
            </a:r>
            <a:r>
              <a:rPr lang="en-US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Special Economic Zone)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2100912"/>
            <a:ext cx="74168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ระบบบริหารน้ำ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ระบบจัดการขยะ  </a:t>
            </a:r>
            <a:endParaRPr lang="th-TH" sz="32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รถไฟความเร็วสูง / </a:t>
            </a:r>
            <a:r>
              <a:rPr lang="th-TH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ถไฟรางคู่เชื่อมสุวรรณภูมิและจีน </a:t>
            </a:r>
            <a:r>
              <a:rPr lang="en-US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/</a:t>
            </a:r>
            <a:endParaRPr lang="th-TH" sz="32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รถไฟสำหรับ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Upper and lower east west corridors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โครงข่ายถนนระหว่างประเทศ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โอกาสของการสร้าง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New growth city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i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โอกาสขึ้นอยู่กับวิสัยทัศน์สถาบันอุดมศึกษา    แต่ละพื้นที่ / การพัฒนากำลังคนรองรับศูนย์กลางเศรษฐกิจใหม่ระดับอนุภูมิภาค</a:t>
            </a:r>
            <a:endParaRPr lang="th-TH" sz="3200" b="1" i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8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เศรษฐกิจดิจิทัล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772816"/>
            <a:ext cx="74271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เครือข่าย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ICT</a:t>
            </a:r>
            <a:r>
              <a:rPr lang="th-TH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– high speed internet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ทั่วประเทศภายใน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ปี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โอกาสใหม่ของการส่งความรู้ถึงกลุ่มเป้าหมายผ่านระบบเทคโนโลยีสารสนเทศที่ทันสมัย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โอกาสใหม่ๆ ของอุดมศึกษา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การพัฒนา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Massive Open Online Courses (MOOC</a:t>
            </a:r>
            <a:r>
              <a:rPr lang="en-US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และ </a:t>
            </a:r>
            <a:r>
              <a:rPr lang="en-US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e-learning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ในสาขาวิชาต่างๆ  โดยเฉพาะคนวัยทำงานและผู้สูงวัย</a:t>
            </a:r>
          </a:p>
          <a:p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ซึ่งเป็นกลุ่มเป้าหมายใหม่</a:t>
            </a:r>
            <a:endParaRPr lang="th-TH" sz="32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05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ทิศทางปฏิรูปประเทศของ สปช.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268760"/>
            <a:ext cx="799288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การกระจายอำนาจลงสู่ฐานพื้นที่จังหวัด / กลุ่มจังหวัด ท้องถิ่น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กลไกปฏิรูประดับชาติเพื่อกระบวนการปฏิรูปที่ต่อเนื่องนับสิบปี (การทำให้กระบวนการปฏิรูปเป็น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Learning / Self correcting process)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บทบาทใหม่อุดมศึกษา </a:t>
            </a:r>
          </a:p>
          <a:p>
            <a:r>
              <a:rPr lang="th-TH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การเป็นที่พึ่งทางวิชาการ  ระบบข้อมูล  ของกลไกการจัดการระดับพื้นที่ </a:t>
            </a:r>
          </a:p>
          <a:p>
            <a:r>
              <a:rPr lang="th-TH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การเตรียมความพร้อมให้ท้องถิ่น</a:t>
            </a:r>
            <a:endParaRPr lang="en-US" sz="32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ความเข้มแข็งด้านวิทยาศาสตร์เทคโนโลยีนวัตกรรม (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Talent Mobility, STEM Education,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การเพิ่มการลงทุนวิจัย </a:t>
            </a:r>
            <a:r>
              <a:rPr lang="th-TH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ฯ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  <a:endParaRPr lang="th-TH" sz="32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2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มุมมน 9"/>
          <p:cNvSpPr/>
          <p:nvPr/>
        </p:nvSpPr>
        <p:spPr>
          <a:xfrm>
            <a:off x="2627784" y="3140968"/>
            <a:ext cx="6516216" cy="2664296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8032" y="2060848"/>
            <a:ext cx="7772400" cy="108012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2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. แนวทางการลงทุนใหม่ในการอุดมศึกษา</a:t>
            </a:r>
            <a:endParaRPr lang="en-US" sz="3600" b="1" dirty="0">
              <a:solidFill>
                <a:schemeClr val="accent3">
                  <a:lumMod val="20000"/>
                  <a:lumOff val="8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203848" y="3501008"/>
            <a:ext cx="5940152" cy="2088232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Browallia New" pitchFamily="34" charset="-34"/>
                <a:cs typeface="Browallia New" pitchFamily="34" charset="-34"/>
              </a:rPr>
              <a:t>การทบทวนการดำเนินงานที่ผ่านมา</a:t>
            </a:r>
          </a:p>
          <a:p>
            <a:pPr algn="l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owallia New" pitchFamily="34" charset="-34"/>
                <a:cs typeface="Browallia New" pitchFamily="34" charset="-34"/>
              </a:rPr>
              <a:t>  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owallia New" pitchFamily="34" charset="-34"/>
                <a:cs typeface="Browallia New" pitchFamily="34" charset="-34"/>
              </a:rPr>
              <a:t>การตั้งเป้าต่อบทบาทใหม่ในอนาคต</a:t>
            </a:r>
            <a:endParaRPr lang="en-US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 algn="l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 </a:t>
            </a:r>
            <a:r>
              <a:rPr lang="th-TH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ยุทธศาสตร์การลงทุนใหม่ในการอุดมศึกษา</a:t>
            </a:r>
          </a:p>
          <a:p>
            <a:pPr algn="l">
              <a:buFont typeface="Arial" pitchFamily="34" charset="0"/>
              <a:buChar char="•"/>
            </a:pPr>
            <a:endParaRPr lang="th-TH" dirty="0" smtClean="0">
              <a:solidFill>
                <a:schemeClr val="accent3">
                  <a:lumMod val="60000"/>
                  <a:lumOff val="4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 algn="l">
              <a:buFont typeface="Arial" pitchFamily="34" charset="0"/>
              <a:buChar char="•"/>
            </a:pPr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grpSp>
        <p:nvGrpSpPr>
          <p:cNvPr id="6" name="กลุ่ม 5"/>
          <p:cNvGrpSpPr/>
          <p:nvPr/>
        </p:nvGrpSpPr>
        <p:grpSpPr>
          <a:xfrm>
            <a:off x="0" y="230783"/>
            <a:ext cx="9144000" cy="1758057"/>
            <a:chOff x="0" y="230783"/>
            <a:chExt cx="9144000" cy="1758057"/>
          </a:xfrm>
        </p:grpSpPr>
        <p:sp>
          <p:nvSpPr>
            <p:cNvPr id="7" name="สี่เหลี่ยมมุมมน 6"/>
            <p:cNvSpPr/>
            <p:nvPr/>
          </p:nvSpPr>
          <p:spPr>
            <a:xfrm>
              <a:off x="0" y="476672"/>
              <a:ext cx="9144000" cy="1512168"/>
            </a:xfrm>
            <a:prstGeom prst="roundRect">
              <a:avLst/>
            </a:prstGeom>
            <a:solidFill>
              <a:schemeClr val="tx1"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ชื่อเรื่อง 1"/>
            <p:cNvSpPr txBox="1">
              <a:spLocks/>
            </p:cNvSpPr>
            <p:nvPr/>
          </p:nvSpPr>
          <p:spPr>
            <a:xfrm>
              <a:off x="688032" y="230783"/>
              <a:ext cx="7772400" cy="147002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Browallia New" pitchFamily="34" charset="-34"/>
                  <a:ea typeface="+mj-ea"/>
                  <a:cs typeface="Browallia New" pitchFamily="34" charset="-34"/>
                </a:rPr>
                <a:t>Reprofiling Thai Higher Education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5536" y="1196752"/>
              <a:ext cx="8529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600" b="1" dirty="0" smtClean="0">
                  <a:solidFill>
                    <a:schemeClr val="bg1"/>
                  </a:solidFill>
                  <a:latin typeface="Browallia New" pitchFamily="34" charset="-34"/>
                  <a:cs typeface="Browallia New" pitchFamily="34" charset="-34"/>
                </a:rPr>
                <a:t>การทบทวนภารกิจและระบบสนับสนุนสถาบันอุดมศึกษาไทย</a:t>
              </a:r>
              <a:endParaRPr lang="en-US" sz="36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</p:grp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คุณค่าแห่งการดำรงอยู่ของอุดมศึกษา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772816"/>
            <a:ext cx="77872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การผลิตกำลังคนที่ตรงต่อความต้องการของประเทศ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/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ภูมิภาค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/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ท้องถิ่น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endParaRPr lang="en-US" sz="32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200" b="1" dirty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</a:t>
            </a:r>
            <a:r>
              <a:rPr lang="th-TH" sz="32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r>
              <a:rPr lang="th-TH" sz="3200" b="1" i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การศึกษาเพื่อวุฒิการศึกษา </a:t>
            </a:r>
            <a:r>
              <a:rPr lang="en-US" sz="3200" b="1" i="1" dirty="0" err="1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vs</a:t>
            </a:r>
            <a:r>
              <a:rPr lang="en-US" sz="3200" b="1" i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200" b="1" i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การสร้าง</a:t>
            </a:r>
            <a:r>
              <a:rPr lang="en-US" sz="3200" b="1" i="1" dirty="0" err="1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Emloyability</a:t>
            </a:r>
            <a:endParaRPr lang="th-TH" sz="3200" b="1" i="1" dirty="0" smtClean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การบริการวิชาการเพื่อพัฒนาภาคการผลิต / ชุมชน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การวิจัยสร้างความรู้ที่ใช้ประโยชน์ได้ต่อการพัฒนาทุกๆ ด้าน</a:t>
            </a:r>
            <a:endParaRPr lang="th-TH" sz="32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88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เป้าหมายใหม่อุดมศึกษาไทยในอนาคต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556792"/>
            <a:ext cx="74271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การผลิตกำลังคนที่มีคุณภาพ</a:t>
            </a:r>
            <a:endParaRPr lang="en-US" sz="32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: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ผ่านหลักสูตรที่  </a:t>
            </a:r>
            <a:r>
              <a:rPr lang="th-TH" sz="3200" b="1" dirty="0" smtClean="0">
                <a:solidFill>
                  <a:srgbClr val="00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ยืดหยุ่น หลากหลาย </a:t>
            </a:r>
            <a:endParaRPr lang="en-US" sz="3200" b="1" dirty="0" smtClean="0">
              <a:solidFill>
                <a:srgbClr val="00FFFF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เป้าหมายที่  </a:t>
            </a:r>
            <a:r>
              <a:rPr lang="th-TH" sz="3200" b="1" dirty="0" smtClean="0">
                <a:solidFill>
                  <a:srgbClr val="00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คิดร่วมกับผู้ใช้ </a:t>
            </a:r>
            <a:endParaRPr lang="en-US" sz="3200" b="1" dirty="0">
              <a:solidFill>
                <a:srgbClr val="00FFFF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: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กลุ่ม  </a:t>
            </a:r>
            <a:r>
              <a:rPr lang="th-TH" sz="3200" b="1" dirty="0" smtClean="0">
                <a:solidFill>
                  <a:srgbClr val="00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เป้าหมายที่เปิดกว้าง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การวิจัยและการบริการวิชาการที่มอง</a:t>
            </a:r>
          </a:p>
          <a:p>
            <a:r>
              <a:rPr lang="th-TH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3200" b="1" dirty="0" smtClean="0">
                <a:solidFill>
                  <a:srgbClr val="00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การใช้ประโยชน์ </a:t>
            </a:r>
            <a:endParaRPr lang="th-TH" sz="3200" b="1" dirty="0">
              <a:solidFill>
                <a:srgbClr val="00FFFF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200" b="1" dirty="0" smtClean="0">
                <a:solidFill>
                  <a:srgbClr val="00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</a:t>
            </a:r>
            <a:r>
              <a:rPr lang="en-US" sz="3200" b="1" dirty="0" smtClean="0">
                <a:solidFill>
                  <a:srgbClr val="00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200" b="1" dirty="0" smtClean="0">
                <a:solidFill>
                  <a:srgbClr val="00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ผู้ใช้ประโยชน์</a:t>
            </a:r>
          </a:p>
          <a:p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ชัดเจนแต่แรกร่วมกับภาคส่วนต่างๆ ของสังคม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การค้นหา / สร้างความเป็นเลิศเฉพาะตัว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เพื่อเป็นฐานการเติบโตระยะยาว</a:t>
            </a:r>
            <a:endParaRPr lang="th-TH" sz="32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3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ยุทธศาสตร์การลงทุนใหม่ในการอุดมศึกษา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412776"/>
            <a:ext cx="80648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การจัดสรรงบประมาณ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ตาม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ผล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การทำงาน</a:t>
            </a:r>
            <a:r>
              <a:rPr lang="en-US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การจัดสรรงบประมาณ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ตาม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หลักฐาน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ของการมีธรรมาภิบาลและระบบการจัดการที่ดี</a:t>
            </a:r>
            <a:endParaRPr lang="en-US" sz="3200" b="1" dirty="0">
              <a:solidFill>
                <a:srgbClr val="00FFFF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การสนับสนุนเพื่อ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สร้าง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ความ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เป็นเลิศเฉพาะทาง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ของสถาบันอุดมศึกษาแต่ละแห่ง / พื้นที่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ที่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เชื่อมโยงกับบริบท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เศรษฐกิจ ภูมิสังคมของพื้นที่</a:t>
            </a:r>
            <a:endParaRPr lang="en-US" sz="3200" b="1" dirty="0">
              <a:solidFill>
                <a:srgbClr val="00FFFF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ลดการพึ่งพาแหล่งรายได้จากค่าเล่าเรียน 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</a:p>
          <a:p>
            <a:pPr lvl="0"/>
            <a:r>
              <a:rPr lang="en-US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เพิ่ม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ขีดความสามารถในการหารายได้จากการวิจัยพัฒนา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นวัตกรรม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/ การบริการวิชาการ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th-TH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3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global_education_reading_1600_cl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180528" y="3212976"/>
            <a:ext cx="3450733" cy="3168352"/>
          </a:xfrm>
          <a:prstGeom prst="rect">
            <a:avLst/>
          </a:prstGeom>
          <a:noFill/>
        </p:spPr>
      </p:pic>
      <p:sp>
        <p:nvSpPr>
          <p:cNvPr id="10" name="สี่เหลี่ยมมุมมน 9"/>
          <p:cNvSpPr/>
          <p:nvPr/>
        </p:nvSpPr>
        <p:spPr>
          <a:xfrm>
            <a:off x="2987824" y="2852936"/>
            <a:ext cx="5760640" cy="3312368"/>
          </a:xfrm>
          <a:prstGeom prst="round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59632" y="2132856"/>
            <a:ext cx="5616624" cy="936104"/>
          </a:xfrm>
        </p:spPr>
        <p:txBody>
          <a:bodyPr>
            <a:noAutofit/>
          </a:bodyPr>
          <a:lstStyle/>
          <a:p>
            <a:pPr algn="r"/>
            <a:r>
              <a:rPr lang="en-US" sz="3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owallia New" pitchFamily="34" charset="-34"/>
                <a:cs typeface="Browallia New" pitchFamily="34" charset="-34"/>
              </a:rPr>
              <a:t>3</a:t>
            </a:r>
            <a:r>
              <a:rPr lang="th-TH" sz="3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owallia New" pitchFamily="34" charset="-34"/>
                <a:cs typeface="Browallia New" pitchFamily="34" charset="-34"/>
              </a:rPr>
              <a:t>. การบริหารจัดการอุดมศึกษาไทย</a:t>
            </a:r>
            <a:endParaRPr lang="en-US" sz="3600" b="1" dirty="0">
              <a:solidFill>
                <a:schemeClr val="accent5">
                  <a:lumMod val="40000"/>
                  <a:lumOff val="6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275856" y="3140968"/>
            <a:ext cx="5256584" cy="2736304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bg1">
                    <a:lumMod val="85000"/>
                  </a:schemeClr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owallia New" pitchFamily="34" charset="-34"/>
                <a:cs typeface="Browallia New" pitchFamily="34" charset="-34"/>
              </a:rPr>
              <a:t>การปฏิรูปจากภายใน</a:t>
            </a:r>
          </a:p>
          <a:p>
            <a:pPr algn="l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FFFF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solidFill>
                  <a:srgbClr val="00FFFF"/>
                </a:solidFill>
                <a:latin typeface="Browallia New" pitchFamily="34" charset="-34"/>
                <a:cs typeface="Browallia New" pitchFamily="34" charset="-34"/>
              </a:rPr>
              <a:t>ความรับผิดชอบต่อสังคม</a:t>
            </a:r>
            <a:r>
              <a:rPr lang="en-US" b="1" dirty="0">
                <a:solidFill>
                  <a:srgbClr val="00FFFF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solidFill>
                  <a:srgbClr val="00FFFF"/>
                </a:solidFill>
                <a:latin typeface="Browallia New" pitchFamily="34" charset="-34"/>
                <a:cs typeface="Browallia New" pitchFamily="34" charset="-34"/>
              </a:rPr>
              <a:t>ความโปร่งใส</a:t>
            </a:r>
            <a:r>
              <a:rPr lang="en-US" b="1" dirty="0" smtClean="0">
                <a:solidFill>
                  <a:srgbClr val="00FFFF"/>
                </a:solidFill>
                <a:latin typeface="Browallia New" pitchFamily="34" charset="-34"/>
                <a:cs typeface="Browallia New" pitchFamily="34" charset="-34"/>
              </a:rPr>
              <a:t>  </a:t>
            </a:r>
            <a:r>
              <a:rPr lang="th-TH" b="1" dirty="0" smtClean="0">
                <a:solidFill>
                  <a:srgbClr val="00FFFF"/>
                </a:solidFill>
                <a:latin typeface="Browallia New" pitchFamily="34" charset="-34"/>
                <a:cs typeface="Browallia New" pitchFamily="34" charset="-34"/>
              </a:rPr>
              <a:t>และการเปิดรับการตรวจสอบจากสังคม</a:t>
            </a:r>
            <a:r>
              <a:rPr lang="en-US" b="1" dirty="0" smtClean="0">
                <a:solidFill>
                  <a:srgbClr val="00FFFF"/>
                </a:solidFill>
                <a:latin typeface="Browallia New" pitchFamily="34" charset="-34"/>
                <a:cs typeface="Browallia New" pitchFamily="34" charset="-34"/>
              </a:rPr>
              <a:t>  /</a:t>
            </a:r>
            <a:r>
              <a:rPr lang="th-TH" b="1" dirty="0" smtClean="0">
                <a:solidFill>
                  <a:srgbClr val="00FFFF"/>
                </a:solidFill>
                <a:latin typeface="Browallia New" pitchFamily="34" charset="-34"/>
                <a:cs typeface="Browallia New" pitchFamily="34" charset="-34"/>
              </a:rPr>
              <a:t>หน่วยงานภายนอก</a:t>
            </a:r>
            <a:endParaRPr lang="en-US" b="1" dirty="0">
              <a:solidFill>
                <a:srgbClr val="00FFFF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grpSp>
        <p:nvGrpSpPr>
          <p:cNvPr id="6" name="กลุ่ม 5"/>
          <p:cNvGrpSpPr/>
          <p:nvPr/>
        </p:nvGrpSpPr>
        <p:grpSpPr>
          <a:xfrm>
            <a:off x="16477" y="260648"/>
            <a:ext cx="9144000" cy="1728192"/>
            <a:chOff x="0" y="260648"/>
            <a:chExt cx="9144000" cy="1728192"/>
          </a:xfrm>
        </p:grpSpPr>
        <p:sp>
          <p:nvSpPr>
            <p:cNvPr id="7" name="สี่เหลี่ยมมุมมน 6"/>
            <p:cNvSpPr/>
            <p:nvPr/>
          </p:nvSpPr>
          <p:spPr>
            <a:xfrm>
              <a:off x="0" y="476672"/>
              <a:ext cx="9144000" cy="1512168"/>
            </a:xfrm>
            <a:prstGeom prst="round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ชื่อเรื่อง 1"/>
            <p:cNvSpPr txBox="1">
              <a:spLocks/>
            </p:cNvSpPr>
            <p:nvPr/>
          </p:nvSpPr>
          <p:spPr>
            <a:xfrm>
              <a:off x="755576" y="260648"/>
              <a:ext cx="7772400" cy="147002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Browallia New" pitchFamily="34" charset="-34"/>
                  <a:ea typeface="+mj-ea"/>
                  <a:cs typeface="Browallia New" pitchFamily="34" charset="-34"/>
                </a:rPr>
                <a:t>Reprofiling Thai Higher Education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3528" y="1196752"/>
              <a:ext cx="8529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600" b="1" dirty="0" smtClean="0">
                  <a:solidFill>
                    <a:schemeClr val="bg1"/>
                  </a:solidFill>
                  <a:latin typeface="Browallia New" pitchFamily="34" charset="-34"/>
                  <a:cs typeface="Browallia New" pitchFamily="34" charset="-34"/>
                </a:rPr>
                <a:t>การทบทวนภารกิจและระบบสนับสนุนสถาบันอุดมศึกษาไทย</a:t>
              </a:r>
              <a:endParaRPr lang="en-US" sz="36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</p:grp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กระบวนการปฏิรูปอุดมศึกษา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772816"/>
            <a:ext cx="74271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หัวใจอยู่ที่พลังประชาคมภายในมหาวิทยาลัยเพื่อนำไปสู่การปฏิรูปตนเอง (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Self–reform)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มุ่งสร้างธรรมาภิบาลของการบริหารจัดการ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ตั้งแต่ฝ่ายบริการจนถึงสภามหาวิทยาลัย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เป็นเครื่องมือสร้างการเปลี่ยนแปลง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การสร้างการมีส่วนร่วมของ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stakeholders /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การเปิดรับการตรวจสอบการทำงานจากสังคม / หน่วยงานภายนอก</a:t>
            </a:r>
            <a:endParaRPr lang="th-TH" sz="32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37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9573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496" y="124172"/>
            <a:ext cx="9108504" cy="6124754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3333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การพัฒนามหาวิทยาลัยไทยตามเส้นทางการปฏิรูปการศึกษา</a:t>
            </a:r>
          </a:p>
          <a:p>
            <a:r>
              <a:rPr lang="th-TH" sz="36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ข้อเท็จจริง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และสถานการณ์ปัจจุบัน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ประเทศ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ไทยไม่สามารถก้าวข้าม</a:t>
            </a:r>
            <a:r>
              <a:rPr lang="th-TH" sz="3200" b="1" i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กับดักประเทศรายได้ปานกลาง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ข้อมูล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และสถิติจากหลายแหล่งที่ยืนยัน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สอดคล้อง บ่งชี้ว่าการศึกษาไทยที่ขาด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คุณภาพและ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ประสิทธิภาพ  เป็นตัวฉุด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รั้งขีด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ความสามารถ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แข่งขันของประเทศไทย </a:t>
            </a:r>
          </a:p>
          <a:p>
            <a:r>
              <a:rPr lang="th-TH" sz="32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ประเทศไทยใช้งบประมาณการศึกษาสูง</a:t>
            </a:r>
            <a:r>
              <a:rPr lang="en-US" sz="3200" b="1" dirty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(20 +%) </a:t>
            </a:r>
            <a:r>
              <a:rPr lang="th-TH" sz="3200" b="1" dirty="0" smtClean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ต่อเนื่อง</a:t>
            </a:r>
            <a:r>
              <a:rPr lang="th-TH" sz="3200" b="1" dirty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นับสิบปี 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ประเทศ</a:t>
            </a:r>
            <a:r>
              <a:rPr lang="th-TH" sz="3200" b="1" dirty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ไทยมั่งคั่งด้วยทุนวัฒนธรรม</a:t>
            </a:r>
            <a:r>
              <a:rPr lang="en-US" sz="3200" b="1" dirty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-</a:t>
            </a:r>
            <a:r>
              <a:rPr lang="th-TH" sz="3200" b="1" dirty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ประเพณี </a:t>
            </a:r>
            <a:r>
              <a:rPr lang="en-US" sz="3200" b="1" dirty="0" smtClean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th-TH" sz="3200" b="1" dirty="0" smtClean="0">
              <a:solidFill>
                <a:srgbClr val="C0000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r>
              <a:rPr lang="th-TH" sz="3200" b="1" dirty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ประเทศ</a:t>
            </a:r>
            <a:r>
              <a:rPr lang="th-TH" sz="3200" b="1" dirty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ไทยอุดมด้วยทรัพยากร  </a:t>
            </a:r>
            <a:endParaRPr lang="th-TH" sz="3200" b="1" dirty="0" smtClean="0">
              <a:solidFill>
                <a:srgbClr val="00B05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r>
              <a:rPr lang="th-TH" sz="3200" b="1" dirty="0">
                <a:solidFill>
                  <a:srgbClr val="00B05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solidFill>
                  <a:srgbClr val="3333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ประเทศ</a:t>
            </a:r>
            <a:r>
              <a:rPr lang="th-TH" sz="3200" b="1" dirty="0">
                <a:solidFill>
                  <a:srgbClr val="3333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ไทยมีจำนวนพลเมือง</a:t>
            </a:r>
            <a:r>
              <a:rPr lang="th-TH" sz="3200" b="1" dirty="0" smtClean="0">
                <a:solidFill>
                  <a:srgbClr val="3333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มาก มีศักยภาพ ที่</a:t>
            </a:r>
            <a:r>
              <a:rPr lang="th-TH" sz="3200" b="1" dirty="0">
                <a:solidFill>
                  <a:srgbClr val="3333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จะขับดันและสร้างเศรษฐกิจตลาดขนาดใหญ่ </a:t>
            </a:r>
            <a:endParaRPr lang="th-TH" sz="3200" b="1" dirty="0" smtClean="0">
              <a:solidFill>
                <a:srgbClr val="3333FF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r>
              <a:rPr lang="th-TH" sz="3200" b="1" dirty="0">
                <a:solidFill>
                  <a:srgbClr val="3333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solidFill>
                  <a:srgbClr val="3333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>
                <a:solidFill>
                  <a:srgbClr val="CC0099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ประเทศไทยตั้งอยู่ในตำแหน่งยุทธศาสตร์ </a:t>
            </a:r>
            <a:endParaRPr lang="en-US" sz="3200" b="1" dirty="0" smtClean="0">
              <a:solidFill>
                <a:srgbClr val="CC0099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r>
              <a:rPr lang="en-US" sz="3200" dirty="0" smtClean="0"/>
              <a:t>	</a:t>
            </a:r>
            <a:endParaRPr lang="th-TH" sz="3200" b="1" dirty="0" smtClean="0">
              <a:solidFill>
                <a:srgbClr val="3333FF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07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ก้าวสำคัญของการเปลี่ยนแปลง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329149"/>
            <a:ext cx="8352928" cy="545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3800"/>
              </a:lnSpc>
            </a:pPr>
            <a:r>
              <a:rPr lang="th-TH" sz="3200" b="1" dirty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เครื่องมือสนับสนุนการเปลี่ยนแปลง </a:t>
            </a:r>
            <a:r>
              <a:rPr lang="en-US" sz="3200" b="1" dirty="0" smtClean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– </a:t>
            </a:r>
            <a:r>
              <a:rPr lang="th-TH" sz="3200" b="1" dirty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โครงการพัฒนา</a:t>
            </a:r>
            <a:r>
              <a:rPr lang="th-TH" sz="3200" b="1" dirty="0" smtClean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</a:t>
            </a:r>
          </a:p>
          <a:p>
            <a:pPr lvl="0">
              <a:lnSpc>
                <a:spcPts val="3800"/>
              </a:lnSpc>
            </a:pPr>
            <a:r>
              <a:rPr lang="th-TH" sz="3200" b="1" dirty="0" smtClean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(สกอ.)</a:t>
            </a:r>
            <a:endParaRPr lang="en-US" sz="3200" b="1" dirty="0">
              <a:solidFill>
                <a:srgbClr val="FFFF0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3800"/>
              </a:lnSpc>
            </a:pPr>
            <a:r>
              <a:rPr lang="en-US" sz="3200" b="1" i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i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i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โครงการ</a:t>
            </a:r>
            <a:r>
              <a:rPr lang="th-TH" sz="3200" b="1" i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ศูนย์ความเป็นเลิศระยะที่ </a:t>
            </a:r>
            <a:r>
              <a:rPr lang="en-US" sz="3200" b="1" i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3 </a:t>
            </a:r>
            <a:r>
              <a:rPr lang="th-TH" sz="3200" b="1" i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(งบประมาณรัฐบาล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งบเงินกู้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ADB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)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38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: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ทุน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พัฒนาอาจารย์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มหาวิทยาลัย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16,000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ทุน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3800"/>
              </a:lnSpc>
            </a:pP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โครงการ 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World Class Universities</a:t>
            </a:r>
          </a:p>
          <a:p>
            <a:pPr>
              <a:lnSpc>
                <a:spcPts val="3800"/>
              </a:lnSpc>
            </a:pP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โครงการ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พัฒนามหาวิทยาลัยกลุ่ม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ใหม่ (มรภ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.,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มทร.)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3800"/>
              </a:lnSpc>
            </a:pP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จัดสรรค่าใช้จ่ายต่อหัวเพื่อการผลิตบัณฑิต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เฉพาะ</a:t>
            </a:r>
          </a:p>
          <a:p>
            <a:pPr>
              <a:lnSpc>
                <a:spcPts val="3800"/>
              </a:lnSpc>
            </a:pP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(แพทย์  ทันตแพทย์  </a:t>
            </a:r>
            <a:r>
              <a:rPr lang="th-TH" sz="3200" b="1" i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บุคคลากรเฉพาะสำหรับเมกะโปรเจค </a:t>
            </a:r>
            <a:r>
              <a:rPr lang="en-US" sz="3200" b="1" i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?, </a:t>
            </a:r>
            <a:r>
              <a:rPr lang="th-TH" sz="3200" b="1" i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เขต</a:t>
            </a:r>
          </a:p>
          <a:p>
            <a:pPr>
              <a:lnSpc>
                <a:spcPts val="3800"/>
              </a:lnSpc>
            </a:pPr>
            <a:r>
              <a:rPr lang="th-TH" sz="3200" b="1" i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เศรษฐกิจพิเศษ </a:t>
            </a:r>
            <a:r>
              <a:rPr lang="en-US" sz="3200" b="1" i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?</a:t>
            </a:r>
            <a:r>
              <a:rPr lang="th-TH" sz="3200" b="1" i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)</a:t>
            </a:r>
          </a:p>
          <a:p>
            <a:pPr>
              <a:lnSpc>
                <a:spcPts val="3800"/>
              </a:lnSpc>
            </a:pPr>
            <a:r>
              <a:rPr lang="th-TH" sz="3200" b="1" i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โครงการคุรุทายาท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7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ก้าวสำคัญของการเปลี่ยนแปลง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258860"/>
            <a:ext cx="8208912" cy="253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3800"/>
              </a:lnSpc>
            </a:pPr>
            <a:r>
              <a:rPr lang="th-TH" sz="3200" b="1" dirty="0" smtClean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เครื่องมือ</a:t>
            </a:r>
            <a:r>
              <a:rPr lang="th-TH" sz="3200" b="1" dirty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สนับสนุนการเปลี่ยนแปลง </a:t>
            </a:r>
            <a:r>
              <a:rPr lang="en-US" sz="3200" b="1" dirty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- </a:t>
            </a:r>
            <a:r>
              <a:rPr lang="th-TH" sz="3200" b="1" dirty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การปลดล้อกการควบคุม</a:t>
            </a:r>
            <a:endParaRPr lang="en-US" sz="3200" b="1" dirty="0">
              <a:solidFill>
                <a:srgbClr val="FFFF0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3800"/>
              </a:lnSpc>
            </a:pP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เข้าสู่ตำแหน่งทางวิชาการ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3800"/>
              </a:lnSpc>
            </a:pP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IQA, 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EQA,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การรับทราบ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หลักสูตร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3800"/>
              </a:lnSpc>
            </a:pPr>
            <a:r>
              <a:rPr lang="th-TH" sz="3200" b="1" dirty="0" smtClean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เครื่องมือ</a:t>
            </a:r>
            <a:r>
              <a:rPr lang="th-TH" sz="3200" b="1" dirty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สนับสนุนการเปลี่ยนแปลง </a:t>
            </a:r>
            <a:r>
              <a:rPr lang="en-US" sz="3200" b="1" dirty="0" smtClean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– </a:t>
            </a:r>
            <a:r>
              <a:rPr lang="th-TH" sz="3200" b="1" dirty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โครงการ</a:t>
            </a:r>
            <a:r>
              <a:rPr lang="th-TH" sz="3200" b="1" dirty="0" smtClean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พัฒนาของสถาบันอุดมศึกษา</a:t>
            </a:r>
            <a:endParaRPr lang="en-US" sz="3200" b="1" dirty="0">
              <a:solidFill>
                <a:srgbClr val="FFFF0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9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ก้าวสำคัญของการเปลี่ยนแปลง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299532"/>
            <a:ext cx="74888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th-TH" sz="3200" b="1" dirty="0" smtClean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</a:t>
            </a:r>
            <a:r>
              <a:rPr lang="th-TH" sz="3200" b="1" dirty="0">
                <a:solidFill>
                  <a:srgbClr val="FFFF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สร้างความยั่งยืนในการมีทิศทางและการจัดสรรทรัพยากร</a:t>
            </a:r>
            <a:endParaRPr lang="en-US" sz="3200" b="1" dirty="0">
              <a:solidFill>
                <a:srgbClr val="FFFF0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lvl="0">
              <a:lnSpc>
                <a:spcPts val="3600"/>
              </a:lnSpc>
            </a:pP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ทำ </a:t>
            </a:r>
            <a:r>
              <a:rPr lang="en-US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Roadmap/ 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แผนแม่บทการ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พัฒนา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แผน 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12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และแผน 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15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ปีฉบับที่ 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3)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ของกลุ่มอุดมศึกษา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และสถาบันอุดมศึกษา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)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</a:t>
            </a:r>
            <a:r>
              <a:rPr lang="th-TH" sz="3200" b="1" u="sng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เชิงพื้นที่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</a:t>
            </a:r>
            <a:r>
              <a:rPr lang="th-TH" sz="3200" b="1" u="sng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กลุ่มคณะ(</a:t>
            </a:r>
            <a:r>
              <a:rPr lang="en-US" sz="3200" b="1" u="sng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sector</a:t>
            </a:r>
            <a:r>
              <a:rPr lang="th-TH" sz="3200" b="1" u="sng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)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และ</a:t>
            </a:r>
            <a:r>
              <a:rPr lang="th-TH" sz="3200" b="1" u="sng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โครงการเฉพาะ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ที่เชื่อมกับภาพอนาคตของประเทศไทย (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Changing ecology,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การปฏิรูป) 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lvl="0">
              <a:lnSpc>
                <a:spcPts val="36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กำหนดทิศทางการปฏิรูป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ใน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การปฏิรูปการศึกษา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(และอื่นๆ)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3600"/>
              </a:lnSpc>
            </a:pP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27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isnetwork.eu/sites/Picture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7953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1267852"/>
            <a:ext cx="2590800" cy="48474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อุดมศึกษากับสังคม</a:t>
            </a:r>
            <a:r>
              <a:rPr lang="en-US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th-TH" sz="27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0800" y="1267852"/>
            <a:ext cx="2438400" cy="484748"/>
          </a:xfrm>
          <a:prstGeom prst="rect">
            <a:avLst/>
          </a:prstGeom>
          <a:solidFill>
            <a:srgbClr val="C5255E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อุดมศึกษาเพื่อสังคม</a:t>
            </a:r>
            <a:r>
              <a:rPr lang="en-US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th-TH" sz="27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4200" y="1267852"/>
            <a:ext cx="2895600" cy="484748"/>
          </a:xfrm>
          <a:prstGeom prst="rect">
            <a:avLst/>
          </a:prstGeom>
          <a:solidFill>
            <a:srgbClr val="0066CC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อุดมศึกษาเป็นส่ว</a:t>
            </a:r>
            <a:r>
              <a:rPr lang="th-TH" sz="26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น</a:t>
            </a: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สังคม</a:t>
            </a:r>
            <a:r>
              <a:rPr lang="en-US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th-TH" sz="27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pic>
        <p:nvPicPr>
          <p:cNvPr id="6" name="Picture 8" descr="http://www.google.co.th/url?source=imglanding&amp;ct=img&amp;q=http://www.sudipan.net/vcd/details/Jirut.gif&amp;sa=X&amp;ei=H7i9T_TaDcPPrQfpwLG9DQ&amp;ved=0CAsQ8wc4Dw&amp;usg=AFQjCNEDSWxRhFs98JaiUN3_sEfKqXRLv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6300"/>
            <a:ext cx="1219200" cy="82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0499"/>
            <a:ext cx="1219200" cy="81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oat of arms of ASEAN">
            <a:hlinkClick r:id="rId5" tooltip="Coat of arms of ASEAN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762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6200" y="2028964"/>
            <a:ext cx="8991600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th-TH" sz="3200" b="1" i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อุดมศึกษาทำอะไรได้ทันที</a:t>
            </a:r>
          </a:p>
          <a:p>
            <a:pPr>
              <a:lnSpc>
                <a:spcPts val="3800"/>
              </a:lnSpc>
            </a:pP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1.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เลิกหลักสูตร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ที่ผู้จบไม่มีงานทำหรือ ถูกจ้างต่ำกว่าวุฒิ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(แม้จะมีผู้เรียนและสร้าง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รายได้ให้มหาวิทยาลัย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) </a:t>
            </a:r>
          </a:p>
          <a:p>
            <a:pPr>
              <a:lnSpc>
                <a:spcPts val="3800"/>
              </a:lnSpc>
            </a:pP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2.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อุดหนุน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หลักสูตรที่จำเป็นต่อสังคม</a:t>
            </a:r>
          </a:p>
          <a:p>
            <a:pPr>
              <a:lnSpc>
                <a:spcPts val="38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 3.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ปรับหลักสูตร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ให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้</a:t>
            </a:r>
            <a:endParaRPr lang="th-TH" sz="3200" b="1" dirty="0" smtClean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3800"/>
              </a:lnSpc>
            </a:pP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 :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เชื่อม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โลกของงาน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Work based/ integrated/ immersion)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ทั้งภาคสังคม  ธุรกิจ  อุตสาหกรรม </a:t>
            </a:r>
          </a:p>
          <a:p>
            <a:pPr>
              <a:lnSpc>
                <a:spcPts val="3800"/>
              </a:lnSpc>
            </a:pP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  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: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สร้าง 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soft skills / workability/ employability (GE, WIL)</a:t>
            </a:r>
          </a:p>
          <a:p>
            <a:pPr>
              <a:lnSpc>
                <a:spcPts val="3800"/>
              </a:lnSpc>
            </a:pP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     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รับ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ผู้จบอาชีวศึกษาเข้าเรียนต่อหลักสูตรเชิงวิชาชีพ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hands-on</a:t>
            </a:r>
          </a:p>
          <a:p>
            <a:pPr>
              <a:lnSpc>
                <a:spcPts val="3800"/>
              </a:lnSpc>
            </a:pP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g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raduates)</a:t>
            </a:r>
            <a:endParaRPr lang="th-TH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24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isnetwork.eu/sites/Picture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7953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1267852"/>
            <a:ext cx="2590800" cy="48474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อุดมศึกษากับสังคม</a:t>
            </a:r>
            <a:r>
              <a:rPr lang="en-US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th-TH" sz="27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0800" y="1267852"/>
            <a:ext cx="2438400" cy="484748"/>
          </a:xfrm>
          <a:prstGeom prst="rect">
            <a:avLst/>
          </a:prstGeom>
          <a:solidFill>
            <a:srgbClr val="C5255E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อุดมศึกษาเพื่อสังคม</a:t>
            </a:r>
            <a:r>
              <a:rPr lang="en-US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th-TH" sz="27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4200" y="1267852"/>
            <a:ext cx="2895600" cy="484748"/>
          </a:xfrm>
          <a:prstGeom prst="rect">
            <a:avLst/>
          </a:prstGeom>
          <a:solidFill>
            <a:srgbClr val="0066CC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อุดมศึกษาเป็นส่ว</a:t>
            </a:r>
            <a:r>
              <a:rPr lang="th-TH" sz="26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น</a:t>
            </a: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สังคม</a:t>
            </a:r>
            <a:r>
              <a:rPr lang="en-US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th-TH" sz="27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pic>
        <p:nvPicPr>
          <p:cNvPr id="6" name="Picture 8" descr="http://www.google.co.th/url?source=imglanding&amp;ct=img&amp;q=http://www.sudipan.net/vcd/details/Jirut.gif&amp;sa=X&amp;ei=H7i9T_TaDcPPrQfpwLG9DQ&amp;ved=0CAsQ8wc4Dw&amp;usg=AFQjCNEDSWxRhFs98JaiUN3_sEfKqXRLv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6300"/>
            <a:ext cx="1219200" cy="82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0499"/>
            <a:ext cx="1219200" cy="81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oat of arms of ASEAN">
            <a:hlinkClick r:id="rId5" tooltip="Coat of arms of ASEAN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762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2400" y="1940634"/>
            <a:ext cx="8991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i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อุดมศึกษาทำอะไรได้ทันที</a:t>
            </a:r>
          </a:p>
          <a:p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4.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จัดโครงสร้าง  กลไก  และ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โปรแกรมพัฒนาสมรรถนะและอาชีพ  ที่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ไม่ใช่การศึกษา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ต่อให้ได้วุฒิ  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สำหรับ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กำลัง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แรงงานและผู้สูงวัย เพื่อเพิ่มโอกาส  และผลิต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ภาพ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(ทำร่วมกับภาคสังคม เอกชน อปท. กศน. สอศ.)</a:t>
            </a:r>
            <a:endParaRPr lang="th-TH" sz="3200" b="1" i="1" dirty="0" smtClean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5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. 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ปรับเปลี่ยน </a:t>
            </a:r>
            <a:r>
              <a:rPr lang="en-US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/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เพิ่ม </a:t>
            </a:r>
            <a:r>
              <a:rPr lang="en-US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Work profile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ของบุคลากร  โดยมีประสพการณ์ในสถานที่ทำงาน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จริง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(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Professional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sabbatical leave </a:t>
            </a:r>
            <a:r>
              <a:rPr lang="en-US" sz="3200" b="1" dirty="0" err="1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vs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Academic sabbatical leave)</a:t>
            </a:r>
            <a:endParaRPr lang="th-TH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6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.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ทำงานวิชาการที่มีคุณภาพจากโจทย์สังคมไทยได้ประโยชน์ </a:t>
            </a:r>
            <a:endParaRPr lang="th-TH" sz="3200" b="1" dirty="0" smtClean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  	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สร้าง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ความเป็นเลิศทางวิชาการ</a:t>
            </a:r>
            <a:r>
              <a:rPr lang="en-US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- academic excellence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จาก	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ความ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เป็นเลิศที่มนุษย์สัมผัสได้ 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- relevant excellence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)</a:t>
            </a:r>
            <a:endParaRPr lang="en-US" sz="32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isnetwork.eu/sites/Picture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7953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1267852"/>
            <a:ext cx="2590800" cy="48474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อุดมศึกษากับสังคม</a:t>
            </a:r>
            <a:r>
              <a:rPr lang="en-US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th-TH" sz="27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0800" y="1267852"/>
            <a:ext cx="2438400" cy="484748"/>
          </a:xfrm>
          <a:prstGeom prst="rect">
            <a:avLst/>
          </a:prstGeom>
          <a:solidFill>
            <a:srgbClr val="C5255E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อุดมศึกษาเพื่อสังคม</a:t>
            </a:r>
            <a:r>
              <a:rPr lang="en-US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th-TH" sz="27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4200" y="1267852"/>
            <a:ext cx="2895600" cy="484748"/>
          </a:xfrm>
          <a:prstGeom prst="rect">
            <a:avLst/>
          </a:prstGeom>
          <a:solidFill>
            <a:srgbClr val="0066CC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อุดมศึกษาเป็นส่ว</a:t>
            </a:r>
            <a:r>
              <a:rPr lang="th-TH" sz="26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น</a:t>
            </a:r>
            <a:r>
              <a:rPr lang="th-TH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สังคม</a:t>
            </a:r>
            <a:r>
              <a:rPr lang="en-US" sz="27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th-TH" sz="2700" b="1" dirty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pic>
        <p:nvPicPr>
          <p:cNvPr id="6" name="Picture 8" descr="http://www.google.co.th/url?source=imglanding&amp;ct=img&amp;q=http://www.sudipan.net/vcd/details/Jirut.gif&amp;sa=X&amp;ei=H7i9T_TaDcPPrQfpwLG9DQ&amp;ved=0CAsQ8wc4Dw&amp;usg=AFQjCNEDSWxRhFs98JaiUN3_sEfKqXRLv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6300"/>
            <a:ext cx="1219200" cy="82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0499"/>
            <a:ext cx="1219200" cy="81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oat of arms of ASEAN">
            <a:hlinkClick r:id="rId5" tooltip="Coat of arms of ASEAN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762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2400" y="2185308"/>
            <a:ext cx="8991600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th-TH" sz="3200" b="1" i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อุดมศึกษาทำอะไรได้ทันที</a:t>
            </a:r>
          </a:p>
          <a:p>
            <a:pPr>
              <a:lnSpc>
                <a:spcPts val="4000"/>
              </a:lnSpc>
            </a:pP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7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. </a:t>
            </a: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ทำให้</a:t>
            </a:r>
            <a:r>
              <a:rPr lang="th-TH" sz="3200" b="1" dirty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มหาวิทยาลัยเป็น สังคมที่ไม่ทิ้งใคร </a:t>
            </a: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– Inclusive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society</a:t>
            </a:r>
          </a:p>
          <a:p>
            <a:pPr>
              <a:lnSpc>
                <a:spcPts val="4000"/>
              </a:lnSpc>
            </a:pP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คำนึงถึงผู้ด้อยโอกาสทางเศรษฐกิจและสังคม</a:t>
            </a:r>
          </a:p>
          <a:p>
            <a:pPr>
              <a:lnSpc>
                <a:spcPts val="4000"/>
              </a:lnSpc>
            </a:pPr>
            <a:r>
              <a:rPr lang="th-TH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	: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ให้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โอกาสเข้าเรียน (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Access) 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และลด 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handicap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ของนักเรียนด้อยโอกาส</a:t>
            </a:r>
            <a:endParaRPr lang="en-US" sz="3200" b="1" dirty="0" smtClean="0">
              <a:solidFill>
                <a:schemeClr val="bg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4000"/>
              </a:lnSpc>
            </a:pP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	: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สร้าง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ความพร้อม และสนับสนุนให้เรียนได้สำเร็จ (</a:t>
            </a:r>
            <a:r>
              <a:rPr lang="en-US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Success)</a:t>
            </a:r>
          </a:p>
          <a:p>
            <a:pPr>
              <a:lnSpc>
                <a:spcPts val="4000"/>
              </a:lnSpc>
            </a:pPr>
            <a:r>
              <a: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   8. </a:t>
            </a:r>
            <a:r>
              <a:rPr lang="th-TH" sz="3200" b="1" dirty="0" smtClean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ช่วยระบบการศึกษาพื้นฐาน  เตรียมตัวให้</a:t>
            </a:r>
            <a:r>
              <a:rPr lang="th-TH" sz="3200" b="1" dirty="0" smtClean="0">
                <a:solidFill>
                  <a:srgbClr val="00FF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นักเรียนระดับพื้นฐานส่วนใหญ่  พร้อมออกไปสู่โลกของงาน</a:t>
            </a: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0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1560" y="188640"/>
            <a:ext cx="82089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solidFill>
                  <a:srgbClr val="00B0F0"/>
                </a:solidFill>
              </a:rPr>
              <a:t>   กรอบการแนวคิดการ </a:t>
            </a:r>
            <a:r>
              <a:rPr lang="en-US" sz="3200" b="1" dirty="0" smtClean="0">
                <a:solidFill>
                  <a:srgbClr val="00B0F0"/>
                </a:solidFill>
              </a:rPr>
              <a:t>Re-profile</a:t>
            </a:r>
            <a:r>
              <a:rPr lang="th-TH" sz="3200" b="1" dirty="0" smtClean="0">
                <a:solidFill>
                  <a:srgbClr val="00B0F0"/>
                </a:solidFill>
              </a:rPr>
              <a:t> กลุ่มมหาวิทยาลัยราชภัฏ </a:t>
            </a:r>
          </a:p>
          <a:p>
            <a:endParaRPr lang="th-TH" sz="3200" b="1" dirty="0" smtClean="0">
              <a:solidFill>
                <a:srgbClr val="FF0000"/>
              </a:solidFill>
            </a:endParaRPr>
          </a:p>
          <a:p>
            <a:r>
              <a:rPr lang="th-TH" sz="3200" b="1" dirty="0" smtClean="0">
                <a:solidFill>
                  <a:srgbClr val="FF0000"/>
                </a:solidFill>
              </a:rPr>
              <a:t>พณฯ นายกรัฐมนตรี (ครม., </a:t>
            </a:r>
            <a:r>
              <a:rPr lang="en-US" sz="3200" b="1" dirty="0" smtClean="0">
                <a:solidFill>
                  <a:srgbClr val="FF0000"/>
                </a:solidFill>
              </a:rPr>
              <a:t>Super Board </a:t>
            </a:r>
            <a:r>
              <a:rPr lang="th-TH" sz="3200" b="1" dirty="0" smtClean="0">
                <a:solidFill>
                  <a:srgbClr val="FF0000"/>
                </a:solidFill>
              </a:rPr>
              <a:t>การศึกษา) </a:t>
            </a:r>
          </a:p>
          <a:p>
            <a:endParaRPr lang="th-TH" sz="2800" b="1" dirty="0" smtClean="0">
              <a:solidFill>
                <a:schemeClr val="bg1"/>
              </a:solidFill>
            </a:endParaRPr>
          </a:p>
          <a:p>
            <a:r>
              <a:rPr lang="th-TH" sz="2800" dirty="0" smtClean="0">
                <a:solidFill>
                  <a:schemeClr val="bg1"/>
                </a:solidFill>
              </a:rPr>
              <a:t>•</a:t>
            </a:r>
            <a:r>
              <a:rPr lang="th-TH" sz="2800" b="1" dirty="0" smtClean="0">
                <a:solidFill>
                  <a:schemeClr val="bg1"/>
                </a:solidFill>
              </a:rPr>
              <a:t>ปรับทิศทางโดย</a:t>
            </a:r>
            <a:r>
              <a:rPr lang="th-TH" sz="2800" b="1" dirty="0" smtClean="0">
                <a:solidFill>
                  <a:srgbClr val="FFFF00"/>
                </a:solidFill>
              </a:rPr>
              <a:t>ลดการผลิต</a:t>
            </a:r>
            <a:r>
              <a:rPr lang="th-TH" sz="2800" b="1" dirty="0" smtClean="0">
                <a:solidFill>
                  <a:schemeClr val="bg1"/>
                </a:solidFill>
              </a:rPr>
              <a:t>สายสังคมศาสตร์ มนุษย์ศาสตร์ ในมรภ. </a:t>
            </a:r>
          </a:p>
          <a:p>
            <a:r>
              <a:rPr lang="th-TH" sz="2800" dirty="0" smtClean="0">
                <a:solidFill>
                  <a:schemeClr val="bg1"/>
                </a:solidFill>
              </a:rPr>
              <a:t>•</a:t>
            </a:r>
            <a:r>
              <a:rPr lang="th-TH" sz="2800" b="1" dirty="0" smtClean="0">
                <a:solidFill>
                  <a:schemeClr val="bg1"/>
                </a:solidFill>
              </a:rPr>
              <a:t>ความเป็นไปได้ของการสอนเทคโนโลยี ในมรภ. </a:t>
            </a:r>
          </a:p>
          <a:p>
            <a:r>
              <a:rPr lang="th-TH" sz="2800" b="1" dirty="0" smtClean="0">
                <a:solidFill>
                  <a:schemeClr val="bg1"/>
                </a:solidFill>
              </a:rPr>
              <a:t>•</a:t>
            </a:r>
            <a:r>
              <a:rPr lang="th-TH" sz="2800" b="1" i="1" dirty="0" smtClean="0">
                <a:solidFill>
                  <a:schemeClr val="bg1"/>
                </a:solidFill>
              </a:rPr>
              <a:t>รักษาความเป็นบัณฑิตนักปฏิบัติ (</a:t>
            </a:r>
            <a:r>
              <a:rPr lang="en-US" sz="2800" b="1" i="1" dirty="0" smtClean="0">
                <a:solidFill>
                  <a:schemeClr val="bg1"/>
                </a:solidFill>
              </a:rPr>
              <a:t>Hands-on Graduates </a:t>
            </a:r>
            <a:r>
              <a:rPr lang="th-TH" sz="2800" b="1" i="1" dirty="0" smtClean="0">
                <a:solidFill>
                  <a:schemeClr val="bg1"/>
                </a:solidFill>
              </a:rPr>
              <a:t>ของ ราชมงคล) </a:t>
            </a:r>
          </a:p>
          <a:p>
            <a:r>
              <a:rPr lang="th-TH" sz="2800" b="1" dirty="0" smtClean="0">
                <a:solidFill>
                  <a:schemeClr val="bg1"/>
                </a:solidFill>
              </a:rPr>
              <a:t>			</a:t>
            </a:r>
            <a:r>
              <a:rPr lang="th-TH" sz="3200" b="1" dirty="0" smtClean="0">
                <a:solidFill>
                  <a:srgbClr val="FF0000"/>
                </a:solidFill>
              </a:rPr>
              <a:t>รัฐมนตรีว่าการกระทรวงศึกษาธิการ </a:t>
            </a:r>
          </a:p>
          <a:p>
            <a:r>
              <a:rPr lang="th-TH" sz="2800" dirty="0" smtClean="0">
                <a:solidFill>
                  <a:schemeClr val="bg1"/>
                </a:solidFill>
              </a:rPr>
              <a:t>				•</a:t>
            </a:r>
            <a:r>
              <a:rPr lang="th-TH" sz="2800" b="1" dirty="0" smtClean="0">
                <a:solidFill>
                  <a:schemeClr val="bg1"/>
                </a:solidFill>
              </a:rPr>
              <a:t>ไม่ทิ้งการผลิตครู </a:t>
            </a:r>
          </a:p>
          <a:p>
            <a:r>
              <a:rPr lang="th-TH" sz="2800" dirty="0" smtClean="0">
                <a:solidFill>
                  <a:schemeClr val="bg1"/>
                </a:solidFill>
              </a:rPr>
              <a:t>				•</a:t>
            </a:r>
            <a:r>
              <a:rPr lang="th-TH" sz="2800" b="1" dirty="0" smtClean="0">
                <a:solidFill>
                  <a:schemeClr val="bg1"/>
                </a:solidFill>
              </a:rPr>
              <a:t>ไม่ทิ้งชุมชน </a:t>
            </a:r>
          </a:p>
          <a:p>
            <a:r>
              <a:rPr lang="th-TH" sz="2800" dirty="0" smtClean="0">
                <a:solidFill>
                  <a:schemeClr val="bg1"/>
                </a:solidFill>
              </a:rPr>
              <a:t>				•</a:t>
            </a:r>
            <a:r>
              <a:rPr lang="th-TH" sz="2800" b="1" dirty="0" smtClean="0">
                <a:solidFill>
                  <a:schemeClr val="bg1"/>
                </a:solidFill>
              </a:rPr>
              <a:t>เป็นปัญญาท้องถิ่น 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188640"/>
            <a:ext cx="864096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sz="2800" dirty="0" smtClean="0"/>
          </a:p>
          <a:p>
            <a:r>
              <a:rPr lang="th-TH" sz="3200" b="1" dirty="0" smtClean="0">
                <a:solidFill>
                  <a:srgbClr val="00B0F0"/>
                </a:solidFill>
              </a:rPr>
              <a:t>      กรอบการแนวคิดการ </a:t>
            </a:r>
            <a:r>
              <a:rPr lang="en-US" sz="3200" b="1" dirty="0" smtClean="0">
                <a:solidFill>
                  <a:srgbClr val="00B0F0"/>
                </a:solidFill>
              </a:rPr>
              <a:t>Re-profile</a:t>
            </a:r>
            <a:r>
              <a:rPr lang="th-TH" sz="3200" b="1" dirty="0" smtClean="0">
                <a:solidFill>
                  <a:srgbClr val="00B0F0"/>
                </a:solidFill>
              </a:rPr>
              <a:t> กลุ่มมหาวิทยาลัยราชภัฏ </a:t>
            </a:r>
            <a:endParaRPr lang="th-TH" sz="3200" dirty="0" smtClean="0">
              <a:solidFill>
                <a:srgbClr val="00B0F0"/>
              </a:solidFill>
            </a:endParaRPr>
          </a:p>
          <a:p>
            <a:endParaRPr lang="th-TH" sz="2800" b="1" dirty="0" smtClean="0"/>
          </a:p>
          <a:p>
            <a:r>
              <a:rPr lang="th-TH" sz="3200" b="1" dirty="0" smtClean="0">
                <a:solidFill>
                  <a:srgbClr val="FF0000"/>
                </a:solidFill>
              </a:rPr>
              <a:t>รัฐมนตรีช่วยว่าการกระทรวงศึกษาธิการ</a:t>
            </a:r>
          </a:p>
          <a:p>
            <a:r>
              <a:rPr lang="th-TH" sz="2800" b="1" dirty="0" smtClean="0">
                <a:solidFill>
                  <a:schemeClr val="bg1"/>
                </a:solidFill>
              </a:rPr>
              <a:t>•เน้นอุตสาหกรรมบริการที่ใช้เทคโนโลยี และบนฐานภูมิสังคม </a:t>
            </a:r>
          </a:p>
          <a:p>
            <a:r>
              <a:rPr lang="th-TH" sz="2800" b="1" dirty="0" smtClean="0">
                <a:solidFill>
                  <a:schemeClr val="bg1"/>
                </a:solidFill>
              </a:rPr>
              <a:t>•ทำเทคโนโลยีอุตสาหกรรมที่ไม่ใช้อุปกรณ์หนัก (ไม่ต้องการการลงทุนสูง – บุคคลากรเทคนิคเฉพาะ) และไม่ผูกกับใบประกอบวิชาชีพ </a:t>
            </a:r>
          </a:p>
          <a:p>
            <a:r>
              <a:rPr lang="th-TH" sz="2800" b="1" dirty="0" smtClean="0">
                <a:solidFill>
                  <a:schemeClr val="bg1"/>
                </a:solidFill>
              </a:rPr>
              <a:t>•สร้างผู้ทำงานในพื้นที่ที่เป็น </a:t>
            </a:r>
            <a:r>
              <a:rPr lang="th-TH" sz="2800" b="1" dirty="0" smtClean="0">
                <a:solidFill>
                  <a:srgbClr val="FFFF00"/>
                </a:solidFill>
              </a:rPr>
              <a:t>“</a:t>
            </a:r>
            <a:r>
              <a:rPr lang="en-US" sz="2800" b="1" dirty="0" smtClean="0">
                <a:solidFill>
                  <a:srgbClr val="FFFF00"/>
                </a:solidFill>
              </a:rPr>
              <a:t>Smart Workers” </a:t>
            </a:r>
            <a:r>
              <a:rPr lang="th-TH" sz="2800" b="1" dirty="0" smtClean="0">
                <a:solidFill>
                  <a:schemeClr val="bg1"/>
                </a:solidFill>
              </a:rPr>
              <a:t>รองรับการกระจายอำนาจ การยกระดับการเกษตร การผลิต-การบริการ-การเป็นผู้ประกอบการระดับพี้นที่ ที่มีความสามารถใหม่ด้านไอที ภาษาอาเซียน </a:t>
            </a:r>
          </a:p>
          <a:p>
            <a:r>
              <a:rPr lang="th-TH" sz="2800" b="1" dirty="0" smtClean="0">
                <a:solidFill>
                  <a:schemeClr val="bg1"/>
                </a:solidFill>
              </a:rPr>
              <a:t>                              • เปลี่ยนคณะศึกษาศาสตร์จำนวนหนึ่ง กลับเป็นวิทยาลัย                 ครู ผลิตครูในระบบปิด และพัฒนาครู 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8892480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sz="2800" dirty="0" smtClean="0">
              <a:solidFill>
                <a:schemeClr val="bg1"/>
              </a:solidFill>
            </a:endParaRPr>
          </a:p>
          <a:p>
            <a:pPr algn="ctr"/>
            <a:r>
              <a:rPr lang="th-TH" sz="3600" b="1" dirty="0" smtClean="0">
                <a:solidFill>
                  <a:srgbClr val="00B0F0"/>
                </a:solidFill>
              </a:rPr>
              <a:t>กรอบการแนวคิดการ </a:t>
            </a:r>
            <a:r>
              <a:rPr lang="en-US" sz="3600" b="1" dirty="0" smtClean="0">
                <a:solidFill>
                  <a:srgbClr val="00B0F0"/>
                </a:solidFill>
              </a:rPr>
              <a:t>Re- profile</a:t>
            </a:r>
            <a:r>
              <a:rPr lang="th-TH" sz="3600" b="1" dirty="0" smtClean="0">
                <a:solidFill>
                  <a:srgbClr val="00B0F0"/>
                </a:solidFill>
              </a:rPr>
              <a:t> กลุ่มมหาวิทยาลัยราชภัฏ </a:t>
            </a:r>
            <a:endParaRPr lang="th-TH" sz="3600" dirty="0" smtClean="0">
              <a:solidFill>
                <a:srgbClr val="00B0F0"/>
              </a:solidFill>
            </a:endParaRPr>
          </a:p>
          <a:p>
            <a:pPr algn="ctr"/>
            <a:endParaRPr lang="th-TH" sz="1100" b="1" dirty="0" smtClean="0">
              <a:solidFill>
                <a:srgbClr val="00B0F0"/>
              </a:solidFill>
            </a:endParaRPr>
          </a:p>
          <a:p>
            <a:r>
              <a:rPr lang="th-TH" sz="3600" b="1" dirty="0" smtClean="0">
                <a:solidFill>
                  <a:srgbClr val="FF0000"/>
                </a:solidFill>
              </a:rPr>
              <a:t>   รัฐมนตรีช่วยว่าการกระทรวงศึกษาธิการ </a:t>
            </a:r>
          </a:p>
          <a:p>
            <a:pPr algn="ctr"/>
            <a:endParaRPr lang="th-TH" sz="900" b="1" dirty="0" smtClean="0">
              <a:solidFill>
                <a:srgbClr val="00B0F0"/>
              </a:solidFill>
            </a:endParaRPr>
          </a:p>
          <a:p>
            <a:r>
              <a:rPr lang="th-TH" sz="2800" b="1" dirty="0" smtClean="0">
                <a:solidFill>
                  <a:schemeClr val="bg1"/>
                </a:solidFill>
              </a:rPr>
              <a:t>•</a:t>
            </a:r>
            <a:r>
              <a:rPr lang="en-US" sz="2800" b="1" dirty="0" smtClean="0">
                <a:solidFill>
                  <a:schemeClr val="bg1"/>
                </a:solidFill>
              </a:rPr>
              <a:t>Retool, Retrain </a:t>
            </a:r>
            <a:r>
              <a:rPr lang="th-TH" sz="2800" b="1" dirty="0" smtClean="0">
                <a:solidFill>
                  <a:schemeClr val="bg1"/>
                </a:solidFill>
              </a:rPr>
              <a:t>ผู้ที่มีใบประกอบวิชาชีพครูแล้ว แต่โอกาสเข้าเป็นครูได้น้อย (ประมาณ 1.5 แสนคน) และผู้ที่กาลังเรียนหลักสูตรศึกษาศาสตร์ครุศาสตร์อยู่ (ประมาณ 2 แสนคน) ให้สามารถเข้าสู่อาชีพอื่นในพื้นที่ โดยการสนับสนุนของรัฐ/ทำร่วมกับสถาบัน อุดมศึกษาอื่นๆ </a:t>
            </a:r>
          </a:p>
          <a:p>
            <a:r>
              <a:rPr lang="th-TH" sz="2800" b="1" dirty="0" smtClean="0">
                <a:solidFill>
                  <a:schemeClr val="bg1"/>
                </a:solidFill>
              </a:rPr>
              <a:t>•ผลิตครูช่างเทคนิค โดยการสร้างหลักสูตรครุศาสตร์อุตสาหกรรม </a:t>
            </a:r>
          </a:p>
          <a:p>
            <a:r>
              <a:rPr lang="th-TH" sz="2800" b="1" dirty="0" smtClean="0">
                <a:solidFill>
                  <a:schemeClr val="bg1"/>
                </a:solidFill>
              </a:rPr>
              <a:t>ผลิตครูช่างเทคนิค ร่วมกับมหาวิทยาลัยเทคโนโลยี </a:t>
            </a:r>
          </a:p>
          <a:p>
            <a:r>
              <a:rPr lang="th-TH" sz="2800" b="1" dirty="0" smtClean="0">
                <a:solidFill>
                  <a:schemeClr val="bg1"/>
                </a:solidFill>
              </a:rPr>
              <a:t>•การเป็นแหล่งฐานข้อมูล (</a:t>
            </a:r>
            <a:r>
              <a:rPr lang="en-US" sz="2800" b="1" dirty="0" smtClean="0">
                <a:solidFill>
                  <a:schemeClr val="bg1"/>
                </a:solidFill>
              </a:rPr>
              <a:t>Data Center) </a:t>
            </a:r>
            <a:r>
              <a:rPr lang="th-TH" sz="2800" b="1" dirty="0" smtClean="0">
                <a:solidFill>
                  <a:schemeClr val="bg1"/>
                </a:solidFill>
              </a:rPr>
              <a:t>เพื่อการพัฒนาจังหวัด พื้นที่และภูมิภาค </a:t>
            </a:r>
          </a:p>
          <a:p>
            <a:r>
              <a:rPr lang="th-TH" sz="2800" b="1" dirty="0" smtClean="0">
                <a:solidFill>
                  <a:schemeClr val="bg1"/>
                </a:solidFill>
              </a:rPr>
              <a:t>•เป็นหน่วยวิจัยเพื่อการพัฒนาท้องถิ่น ด้านการศึกษา สังคม และเศรษฐกิจ 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9573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496" y="114300"/>
            <a:ext cx="9001000" cy="6771084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th-TH" sz="3600" b="1" dirty="0" smtClean="0">
                <a:solidFill>
                  <a:srgbClr val="3333FF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การพัฒนามหาวิทยาลัยไทยตามเส้นทางการปฏิรูปการศึกษา</a:t>
            </a:r>
          </a:p>
          <a:p>
            <a:pPr>
              <a:lnSpc>
                <a:spcPts val="4000"/>
              </a:lnSpc>
            </a:pP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พิจารณา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แนวโน้มอนาคต  ประเทศไทยจะเผชิญ</a:t>
            </a:r>
            <a:r>
              <a:rPr lang="th-TH" sz="3200" b="1" dirty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โอกาสและ</a:t>
            </a:r>
            <a:r>
              <a:rPr lang="th-TH" sz="3200" b="1" dirty="0" smtClean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ภัย</a:t>
            </a:r>
            <a:endParaRPr lang="en-US" sz="3200" b="1" dirty="0" smtClean="0">
              <a:solidFill>
                <a:srgbClr val="FF000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4000"/>
              </a:lnSpc>
            </a:pPr>
            <a:r>
              <a:rPr lang="th-TH" sz="3200" b="1" dirty="0" smtClean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คุกคาม</a:t>
            </a:r>
            <a:r>
              <a:rPr lang="th-TH" sz="3200" b="1" dirty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ที่เข้มข้นและมีพล</a:t>
            </a:r>
            <a:r>
              <a:rPr lang="th-TH" sz="3200" b="1" dirty="0" smtClean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วัตร</a:t>
            </a:r>
            <a:r>
              <a:rPr lang="en-US" sz="3200" b="1" dirty="0" smtClean="0">
                <a:solidFill>
                  <a:srgbClr val="FF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สูงขึ้น  </a:t>
            </a:r>
          </a:p>
          <a:p>
            <a:pPr>
              <a:lnSpc>
                <a:spcPts val="4000"/>
              </a:lnSpc>
            </a:pP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   </a:t>
            </a:r>
            <a:r>
              <a:rPr lang="th-TH" sz="3200" b="1" u="sng" dirty="0" smtClean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จาก</a:t>
            </a:r>
            <a:r>
              <a:rPr lang="th-TH" sz="3200" b="1" u="sng" dirty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ปัจจัย</a:t>
            </a:r>
            <a:r>
              <a:rPr lang="th-TH" sz="3200" b="1" u="sng" dirty="0" smtClean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ภายใน</a:t>
            </a:r>
            <a:r>
              <a:rPr lang="en-US" sz="3200" b="1" dirty="0" smtClean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เช่น  </a:t>
            </a:r>
          </a:p>
          <a:p>
            <a:pPr>
              <a:lnSpc>
                <a:spcPts val="4000"/>
              </a:lnSpc>
            </a:pP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	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ความ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เหลื่อมล้ำ </a:t>
            </a:r>
            <a:endParaRPr lang="th-TH" sz="3200" b="1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4000"/>
              </a:lnSpc>
            </a:pP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	   การ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ไร้รากทาง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ค่านิยม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-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อุดมการณ์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-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สำนึกแห่งพลเมือง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-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สำนึกแห่งชาติ </a:t>
            </a:r>
          </a:p>
          <a:p>
            <a:pPr>
              <a:lnSpc>
                <a:spcPts val="4000"/>
              </a:lnSpc>
            </a:pP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การ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เข้าสู่สังคมสูง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วัย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</a:t>
            </a:r>
          </a:p>
          <a:p>
            <a:pPr>
              <a:lnSpc>
                <a:spcPts val="4000"/>
              </a:lnSpc>
            </a:pP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   </a:t>
            </a:r>
            <a:r>
              <a:rPr lang="th-TH" sz="3200" b="1" u="sng" dirty="0" smtClean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จาก</a:t>
            </a:r>
            <a:r>
              <a:rPr lang="th-TH" sz="3200" b="1" u="sng" dirty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ปัจจัย</a:t>
            </a:r>
            <a:r>
              <a:rPr lang="th-TH" sz="3200" b="1" u="sng" dirty="0" smtClean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ภายนอก</a:t>
            </a:r>
            <a:r>
              <a:rPr lang="en-US" sz="3200" b="1" dirty="0" smtClean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solidFill>
                  <a:srgbClr val="C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เช่น </a:t>
            </a:r>
          </a:p>
          <a:p>
            <a:pPr>
              <a:lnSpc>
                <a:spcPts val="4000"/>
              </a:lnSpc>
            </a:pP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ประชาคม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อาเซียน </a:t>
            </a:r>
            <a:r>
              <a:rPr lang="en-US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บูรพาภิวัตน์  โลกา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ภิวัตน์ </a:t>
            </a:r>
            <a:endParaRPr lang="th-TH" sz="3200" b="1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4000"/>
              </a:lnSpc>
            </a:pP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พล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วัตรทาง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เทคโนโลยี  โดยเฉพาะ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ไอซีที </a:t>
            </a:r>
            <a:endParaRPr lang="th-TH" sz="3200" b="1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4000"/>
              </a:lnSpc>
            </a:pP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การ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แข่งขันด้านตลาด </a:t>
            </a:r>
            <a:endParaRPr lang="th-TH" sz="3200" b="1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lnSpc>
                <a:spcPts val="4000"/>
              </a:lnSpc>
            </a:pP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	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การ</a:t>
            </a:r>
            <a:r>
              <a:rPr lang="th-TH" sz="32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เปลี่ยนแปลงภูมิอากาศ การแย่งชิง</a:t>
            </a:r>
            <a:r>
              <a:rPr lang="th-TH" sz="32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น้ำ และพลังงาน</a:t>
            </a:r>
            <a:endParaRPr lang="th-TH" sz="3200" b="1" dirty="0" smtClean="0">
              <a:solidFill>
                <a:srgbClr val="3333FF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86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9573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08504" cy="6957392"/>
          </a:xfrm>
          <a:prstGeom prst="rect">
            <a:avLst/>
          </a:prstGeom>
        </p:spPr>
      </p:pic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6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9573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96" y="82804"/>
            <a:ext cx="9180512" cy="6874588"/>
          </a:xfrm>
          <a:prstGeom prst="rect">
            <a:avLst/>
          </a:prstGeom>
        </p:spPr>
      </p:pic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0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มุมมน 9"/>
          <p:cNvSpPr/>
          <p:nvPr/>
        </p:nvSpPr>
        <p:spPr>
          <a:xfrm>
            <a:off x="2555776" y="3429000"/>
            <a:ext cx="6588224" cy="2952328"/>
          </a:xfrm>
          <a:prstGeom prst="roundRect">
            <a:avLst/>
          </a:prstGeom>
          <a:solidFill>
            <a:schemeClr val="tx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347864" y="3284984"/>
            <a:ext cx="5504656" cy="2808312"/>
          </a:xfrm>
        </p:spPr>
        <p:txBody>
          <a:bodyPr>
            <a:normAutofit fontScale="62500" lnSpcReduction="20000"/>
          </a:bodyPr>
          <a:lstStyle/>
          <a:p>
            <a:pPr marL="514350" indent="-514350" algn="l">
              <a:buFont typeface="Arial" pitchFamily="34" charset="0"/>
              <a:buChar char="•"/>
            </a:pPr>
            <a:endParaRPr lang="th-TH" b="1" dirty="0" smtClean="0">
              <a:solidFill>
                <a:schemeClr val="accent6">
                  <a:lumMod val="40000"/>
                  <a:lumOff val="6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 marL="514350" indent="-514350" algn="l">
              <a:buFont typeface="Arial" pitchFamily="34" charset="0"/>
              <a:buChar char="•"/>
            </a:pPr>
            <a:r>
              <a:rPr lang="th-TH" sz="51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Browallia New" pitchFamily="34" charset="-34"/>
                <a:cs typeface="Browallia New" pitchFamily="34" charset="-34"/>
              </a:rPr>
              <a:t>สังคมสูงวัย</a:t>
            </a:r>
            <a:endParaRPr lang="en-US" sz="5100" b="1" dirty="0">
              <a:solidFill>
                <a:schemeClr val="accent6">
                  <a:lumMod val="40000"/>
                  <a:lumOff val="6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 marL="514350" indent="-514350" algn="l">
              <a:buFont typeface="Arial" pitchFamily="34" charset="0"/>
              <a:buChar char="•"/>
            </a:pPr>
            <a:r>
              <a:rPr lang="th-TH" sz="51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ความจำเป็นของการพัฒนาแรงงาน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th-TH" sz="5100" b="1" dirty="0" smtClean="0">
                <a:solidFill>
                  <a:schemeClr val="accent6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เมกะโปรเจ็ค</a:t>
            </a:r>
            <a:endParaRPr lang="en-US" sz="5100" b="1" dirty="0" smtClean="0">
              <a:solidFill>
                <a:schemeClr val="accent6">
                  <a:lumMod val="7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 marL="514350" indent="-514350" algn="l">
              <a:buFont typeface="Arial" pitchFamily="34" charset="0"/>
              <a:buChar char="•"/>
            </a:pPr>
            <a:r>
              <a:rPr lang="th-TH" sz="5100" b="1" dirty="0" smtClean="0">
                <a:solidFill>
                  <a:schemeClr val="accent6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5100" b="1" dirty="0" smtClean="0">
                <a:solidFill>
                  <a:schemeClr val="bg1">
                    <a:lumMod val="85000"/>
                  </a:schemeClr>
                </a:solidFill>
                <a:latin typeface="Browallia New" pitchFamily="34" charset="-34"/>
                <a:cs typeface="Browallia New" pitchFamily="34" charset="-34"/>
              </a:rPr>
              <a:t>เส้นทางคมนาคมระหว่างประเทศ</a:t>
            </a:r>
            <a:endParaRPr lang="en-US" sz="5100" b="1" dirty="0" smtClean="0">
              <a:solidFill>
                <a:schemeClr val="bg1">
                  <a:lumMod val="8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 marL="514350" indent="-514350" algn="l">
              <a:buFont typeface="Arial" pitchFamily="34" charset="0"/>
              <a:buChar char="•"/>
            </a:pPr>
            <a:r>
              <a:rPr lang="en-US" sz="5100" b="1" dirty="0" smtClean="0">
                <a:solidFill>
                  <a:srgbClr val="00FFFF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5100" b="1" dirty="0" smtClean="0">
                <a:solidFill>
                  <a:srgbClr val="00FFFF"/>
                </a:solidFill>
                <a:latin typeface="Browallia New" pitchFamily="34" charset="-34"/>
                <a:cs typeface="Browallia New" pitchFamily="34" charset="-34"/>
              </a:rPr>
              <a:t>เขตเศรษฐกิจพิเศษ</a:t>
            </a:r>
          </a:p>
        </p:txBody>
      </p:sp>
      <p:grpSp>
        <p:nvGrpSpPr>
          <p:cNvPr id="6" name="กลุ่ม 5"/>
          <p:cNvGrpSpPr/>
          <p:nvPr/>
        </p:nvGrpSpPr>
        <p:grpSpPr>
          <a:xfrm>
            <a:off x="35496" y="260648"/>
            <a:ext cx="9108504" cy="1798459"/>
            <a:chOff x="35496" y="260648"/>
            <a:chExt cx="9108504" cy="1798459"/>
          </a:xfrm>
        </p:grpSpPr>
        <p:sp>
          <p:nvSpPr>
            <p:cNvPr id="7" name="สี่เหลี่ยมมุมมน 6"/>
            <p:cNvSpPr/>
            <p:nvPr/>
          </p:nvSpPr>
          <p:spPr>
            <a:xfrm>
              <a:off x="35496" y="546939"/>
              <a:ext cx="9108504" cy="1512168"/>
            </a:xfrm>
            <a:prstGeom prst="roundRect">
              <a:avLst/>
            </a:prstGeom>
            <a:solidFill>
              <a:schemeClr val="tx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ชื่อเรื่อง 1"/>
            <p:cNvSpPr txBox="1">
              <a:spLocks/>
            </p:cNvSpPr>
            <p:nvPr/>
          </p:nvSpPr>
          <p:spPr>
            <a:xfrm>
              <a:off x="755576" y="260648"/>
              <a:ext cx="7772400" cy="147002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Browallia New" pitchFamily="34" charset="-34"/>
                  <a:ea typeface="+mj-ea"/>
                  <a:cs typeface="Browallia New" pitchFamily="34" charset="-34"/>
                </a:rPr>
                <a:t>Reprofiling Thai Higher Education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99592" y="1340768"/>
              <a:ext cx="76065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 smtClean="0">
                  <a:solidFill>
                    <a:schemeClr val="bg1"/>
                  </a:solidFill>
                  <a:latin typeface="Browallia New" pitchFamily="34" charset="-34"/>
                  <a:cs typeface="Browallia New" pitchFamily="34" charset="-34"/>
                </a:rPr>
                <a:t>การทบทวนภารกิจและระบบสนับสนุนสถาบันอุดมศึกษาไทย</a:t>
              </a:r>
              <a:endParaRPr lang="en-US" sz="32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</p:grpSp>
      <p:sp>
        <p:nvSpPr>
          <p:cNvPr id="11" name="สี่เหลี่ยมผืนผ้า 10"/>
          <p:cNvSpPr/>
          <p:nvPr/>
        </p:nvSpPr>
        <p:spPr>
          <a:xfrm>
            <a:off x="3923928" y="2348880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600" b="1" dirty="0">
                <a:solidFill>
                  <a:srgbClr val="FFCC66"/>
                </a:solidFill>
                <a:latin typeface="Browallia New" pitchFamily="34" charset="-34"/>
                <a:cs typeface="Browallia New" pitchFamily="34" charset="-34"/>
              </a:rPr>
              <a:t>1</a:t>
            </a:r>
            <a:r>
              <a:rPr lang="th-TH" sz="3600" b="1" dirty="0" smtClean="0">
                <a:solidFill>
                  <a:srgbClr val="FFCC66"/>
                </a:solidFill>
                <a:latin typeface="Browallia New" pitchFamily="34" charset="-34"/>
                <a:cs typeface="Browallia New" pitchFamily="34" charset="-34"/>
              </a:rPr>
              <a:t>. บริบทที่เปลี่ยนไปของสังคมไทย</a:t>
            </a:r>
            <a:endParaRPr lang="en-US" sz="3600" b="1" dirty="0" smtClean="0">
              <a:solidFill>
                <a:srgbClr val="FFCC66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uiExpand="1" build="p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มุมมน 8"/>
          <p:cNvSpPr/>
          <p:nvPr/>
        </p:nvSpPr>
        <p:spPr>
          <a:xfrm>
            <a:off x="2591272" y="2996952"/>
            <a:ext cx="6552728" cy="3168352"/>
          </a:xfrm>
          <a:prstGeom prst="round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923928" y="2204864"/>
            <a:ext cx="5040560" cy="792088"/>
          </a:xfrm>
        </p:spPr>
        <p:txBody>
          <a:bodyPr>
            <a:noAutofit/>
          </a:bodyPr>
          <a:lstStyle/>
          <a:p>
            <a:pPr marL="514350" indent="-514350" algn="l"/>
            <a:r>
              <a:rPr lang="en-US" sz="3600" b="1" dirty="0" smtClean="0">
                <a:solidFill>
                  <a:srgbClr val="FFCC66"/>
                </a:solidFill>
                <a:latin typeface="Browallia New" pitchFamily="34" charset="-34"/>
                <a:cs typeface="Browallia New" pitchFamily="34" charset="-34"/>
              </a:rPr>
              <a:t>2</a:t>
            </a:r>
            <a:r>
              <a:rPr lang="th-TH" sz="3600" b="1" dirty="0" smtClean="0">
                <a:solidFill>
                  <a:srgbClr val="FFCC66"/>
                </a:solidFill>
                <a:latin typeface="Browallia New" pitchFamily="34" charset="-34"/>
                <a:cs typeface="Browallia New" pitchFamily="34" charset="-34"/>
              </a:rPr>
              <a:t>. บริบทที่เปลี่ยนไปของสังคมไทย</a:t>
            </a:r>
            <a:endParaRPr lang="en-US" sz="3600" b="1" dirty="0">
              <a:solidFill>
                <a:srgbClr val="FFCC66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771800" y="3356992"/>
            <a:ext cx="6190147" cy="2664296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Browallia New" pitchFamily="34" charset="-34"/>
                <a:cs typeface="Browallia New" pitchFamily="34" charset="-34"/>
              </a:rPr>
              <a:t>เศรษฐกิจดิจิทัล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th-TH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แนวคิดและทิศทางปฏิรูปประเทศของ สปช</a:t>
            </a:r>
            <a:endParaRPr lang="en-US" b="1" dirty="0" smtClean="0">
              <a:solidFill>
                <a:srgbClr val="FFFF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l"/>
            <a:r>
              <a:rPr lang="th-TH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       </a:t>
            </a: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ความเหลื่อมล้ำ</a:t>
            </a:r>
          </a:p>
          <a:p>
            <a:pPr algn="l"/>
            <a:r>
              <a:rPr lang="th-TH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      อาเซียนและการอภิวัตน์เอเซีย</a:t>
            </a:r>
          </a:p>
          <a:p>
            <a:pPr algn="l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       </a:t>
            </a:r>
            <a:r>
              <a:rPr lang="th-TH" b="1" dirty="0" smtClean="0">
                <a:solidFill>
                  <a:schemeClr val="accent6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การปรับวิสัยทัศน์ต่อบทบาทภารกิจอุดมศึกษาภายใต้บริบทที่เปลี่ยนไป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grpSp>
        <p:nvGrpSpPr>
          <p:cNvPr id="8" name="กลุ่ม 7"/>
          <p:cNvGrpSpPr/>
          <p:nvPr/>
        </p:nvGrpSpPr>
        <p:grpSpPr>
          <a:xfrm>
            <a:off x="0" y="260648"/>
            <a:ext cx="9144000" cy="1728192"/>
            <a:chOff x="0" y="260648"/>
            <a:chExt cx="9144000" cy="1728192"/>
          </a:xfrm>
        </p:grpSpPr>
        <p:sp>
          <p:nvSpPr>
            <p:cNvPr id="7" name="สี่เหลี่ยมมุมมน 6"/>
            <p:cNvSpPr/>
            <p:nvPr/>
          </p:nvSpPr>
          <p:spPr>
            <a:xfrm>
              <a:off x="0" y="476672"/>
              <a:ext cx="9144000" cy="1512168"/>
            </a:xfrm>
            <a:prstGeom prst="roundRect">
              <a:avLst/>
            </a:prstGeom>
            <a:solidFill>
              <a:schemeClr val="tx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ชื่อเรื่อง 1"/>
            <p:cNvSpPr txBox="1">
              <a:spLocks/>
            </p:cNvSpPr>
            <p:nvPr/>
          </p:nvSpPr>
          <p:spPr>
            <a:xfrm>
              <a:off x="755576" y="260648"/>
              <a:ext cx="7772400" cy="147002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Browallia New" pitchFamily="34" charset="-34"/>
                  <a:ea typeface="+mj-ea"/>
                  <a:cs typeface="Browallia New" pitchFamily="34" charset="-34"/>
                </a:rPr>
                <a:t>Reprofiling Thai Higher Education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7838" y="1268760"/>
              <a:ext cx="76065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 smtClean="0">
                  <a:solidFill>
                    <a:schemeClr val="bg1"/>
                  </a:solidFill>
                  <a:latin typeface="Browallia New" pitchFamily="34" charset="-34"/>
                  <a:cs typeface="Browallia New" pitchFamily="34" charset="-34"/>
                </a:rPr>
                <a:t>การทบทวนภารกิจและระบบสนับสนุนสถาบันอุดมศึกษาไทย</a:t>
              </a:r>
              <a:endParaRPr lang="en-US" sz="3200" b="1" dirty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endParaRPr>
            </a:p>
          </p:txBody>
        </p:sp>
      </p:grp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สังคมสูงวัย</a:t>
            </a:r>
            <a:endParaRPr lang="th-TH" b="1" dirty="0">
              <a:solidFill>
                <a:srgbClr val="FFC0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6384" y="1772816"/>
            <a:ext cx="68304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Aging population 20%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ภายใน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10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ปี และ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30%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ภายใน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20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ปี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การสร้าง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Productive aging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กลุ่มเป้าหมายใหม่อุดมศึกษา /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out reach programs</a:t>
            </a:r>
            <a:endParaRPr lang="th-TH" sz="3200" b="1" dirty="0" smtClean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เทคโนโลยีวิทยาศาสตร์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-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เทคโนโลยีสังคม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ทุนทางสังคม(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Social assets)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สำหรับสังคมสูงวัย</a:t>
            </a:r>
            <a:endParaRPr lang="th-TH" sz="32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6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990"/>
            <a:ext cx="8229600" cy="1143000"/>
          </a:xfrm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ความจำเป็นในการพัฒนากำลังงาน (</a:t>
            </a:r>
            <a:r>
              <a:rPr lang="en-US" b="1" dirty="0" smtClean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workforce</a:t>
            </a:r>
            <a:r>
              <a:rPr lang="th-TH" b="1" dirty="0">
                <a:solidFill>
                  <a:srgbClr val="FFC0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1268760"/>
            <a:ext cx="82089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โจทย์ใหม่การศึกษาไทยคือ คนทั้งประเทศ</a:t>
            </a:r>
          </a:p>
          <a:p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เราลงทุน </a:t>
            </a:r>
            <a:r>
              <a:rPr lang="th-TH" sz="32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ห้าแสนล้านต่อปีกับเด็ก </a:t>
            </a:r>
            <a:r>
              <a:rPr lang="en-US" sz="32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11 </a:t>
            </a:r>
            <a:r>
              <a:rPr lang="th-TH" sz="32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ล้านคน </a:t>
            </a:r>
          </a:p>
          <a:p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    </a:t>
            </a:r>
            <a:r>
              <a:rPr lang="th-TH" sz="32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หนึ่งแสนล้านต่อปีกับอุดมศึกษา </a:t>
            </a:r>
            <a:r>
              <a:rPr lang="en-US" sz="32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2 </a:t>
            </a:r>
            <a:r>
              <a:rPr lang="th-TH" sz="3200" b="1" dirty="0" smtClean="0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ล้านคน</a:t>
            </a:r>
            <a:endParaRPr lang="th-TH" sz="3200" b="1" dirty="0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แต่ลงทุน</a:t>
            </a:r>
            <a:r>
              <a:rPr lang="th-TH" sz="3200" b="1" dirty="0" smtClean="0">
                <a:solidFill>
                  <a:srgbClr val="00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ไม่กี่หมื่นล้าน กับ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แรงงานการศึกษาต่ำ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35-40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ล้านคน</a:t>
            </a:r>
          </a:p>
          <a:p>
            <a:r>
              <a:rPr lang="th-TH" sz="3200" b="1" dirty="0">
                <a:solidFill>
                  <a:srgbClr val="00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200" b="1" dirty="0" smtClean="0">
                <a:solidFill>
                  <a:srgbClr val="00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         ไม่ลงทุนเลย กับ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คนสูงวัย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(10 – 20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ล้านคน) ที่ยังทำงานได้อีกหลายปี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โจทย์ใหม่ของอุดมศึกษา </a:t>
            </a:r>
            <a:endParaRPr lang="th-TH" sz="32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r>
              <a:rPr lang="th-TH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     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ความร่วมมือภาคเอกชนและภาคสังคม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</a:t>
            </a:r>
          </a:p>
          <a:p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ระดับพื้นที่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จังหวัด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กลุ่มจังหวัด  (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area-based approach)</a:t>
            </a:r>
          </a:p>
          <a:p>
            <a:r>
              <a:rPr lang="en-US" sz="3200" b="1" dirty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	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: </a:t>
            </a:r>
            <a:r>
              <a:rPr lang="th-TH" sz="3200" b="1" dirty="0" smtClean="0">
                <a:solidFill>
                  <a:schemeClr val="bg1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บนฐานวิสัยทัศน์การพัฒนาเศรษฐกิจของแต่ละพื้นที่</a:t>
            </a:r>
            <a:endParaRPr lang="th-TH" sz="3200" b="1" dirty="0">
              <a:solidFill>
                <a:schemeClr val="bg1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FAC10-5B13-4FE6-A401-A540A593B32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6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</TotalTime>
  <Words>1371</Words>
  <Application>Microsoft Office PowerPoint</Application>
  <PresentationFormat>นำเสนอทางหน้าจอ (4:3)</PresentationFormat>
  <Paragraphs>228</Paragraphs>
  <Slides>28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28</vt:i4>
      </vt:variant>
    </vt:vector>
  </HeadingPairs>
  <TitlesOfParts>
    <vt:vector size="29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2. บริบทที่เปลี่ยนไปของสังคมไทย</vt:lpstr>
      <vt:lpstr>สังคมสูงวัย</vt:lpstr>
      <vt:lpstr>ความจำเป็นในการพัฒนากำลังงาน (workforce)</vt:lpstr>
      <vt:lpstr>งานนำเสนอ PowerPoint</vt:lpstr>
      <vt:lpstr>โครงการลงทุนขนาดใหญ่ / Land Link / เขตเศรษฐกิจพิเศษ (Special Economic Zone)</vt:lpstr>
      <vt:lpstr>เศรษฐกิจดิจิทัล</vt:lpstr>
      <vt:lpstr>ทิศทางปฏิรูปประเทศของ สปช.</vt:lpstr>
      <vt:lpstr>2. แนวทางการลงทุนใหม่ในการอุดมศึกษา</vt:lpstr>
      <vt:lpstr>คุณค่าแห่งการดำรงอยู่ของอุดมศึกษา</vt:lpstr>
      <vt:lpstr>เป้าหมายใหม่อุดมศึกษาไทยในอนาคต</vt:lpstr>
      <vt:lpstr>ยุทธศาสตร์การลงทุนใหม่ในการอุดมศึกษา</vt:lpstr>
      <vt:lpstr>3. การบริหารจัดการอุดมศึกษาไทย</vt:lpstr>
      <vt:lpstr>กระบวนการปฏิรูปอุดมศึกษา</vt:lpstr>
      <vt:lpstr>ก้าวสำคัญของการเปลี่ยนแปลง</vt:lpstr>
      <vt:lpstr>ก้าวสำคัญของการเปลี่ยนแปลง</vt:lpstr>
      <vt:lpstr>ก้าวสำคัญของการเปลี่ยนแปลง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Reprofiling Thai Higher Education</dc:title>
  <dc:creator>Asus</dc:creator>
  <cp:lastModifiedBy>User</cp:lastModifiedBy>
  <cp:revision>94</cp:revision>
  <dcterms:created xsi:type="dcterms:W3CDTF">2015-01-28T13:43:36Z</dcterms:created>
  <dcterms:modified xsi:type="dcterms:W3CDTF">2016-03-24T01:56:44Z</dcterms:modified>
</cp:coreProperties>
</file>